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8778240" y="640080"/>
            <a:ext cx="2103120" cy="210312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Oval 3"/>
          <p:cNvSpPr/>
          <p:nvPr/>
        </p:nvSpPr>
        <p:spPr>
          <a:xfrm>
            <a:off x="9372600" y="1097280"/>
            <a:ext cx="2103120" cy="210312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966960" y="1554480"/>
            <a:ext cx="2103120" cy="210312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31520" y="640080"/>
            <a:ext cx="2011680" cy="320040"/>
          </a:xfrm>
          <a:prstGeom prst="rect">
            <a:avLst/>
          </a:prstGeom>
          <a:noFill/>
        </p:spPr>
        <p:txBody>
          <a:bodyPr wrap="square">
            <a:spAutoFit/>
          </a:bodyPr>
          <a:lstStyle/>
          <a:p>
            <a:pPr>
              <a:defRPr sz="1500" b="1">
                <a:solidFill>
                  <a:srgbClr val="FDBA74"/>
                </a:solidFill>
                <a:latin typeface="Aptos"/>
              </a:defRPr>
            </a:pPr>
            <a:r>
              <a:t>Bodh Ventures</a:t>
            </a:r>
          </a:p>
        </p:txBody>
      </p:sp>
      <p:sp>
        <p:nvSpPr>
          <p:cNvPr id="7" name="TextBox 6"/>
          <p:cNvSpPr txBox="1"/>
          <p:nvPr/>
        </p:nvSpPr>
        <p:spPr>
          <a:xfrm>
            <a:off x="731520" y="1508760"/>
            <a:ext cx="9875520" cy="822960"/>
          </a:xfrm>
          <a:prstGeom prst="rect">
            <a:avLst/>
          </a:prstGeom>
          <a:noFill/>
        </p:spPr>
        <p:txBody>
          <a:bodyPr wrap="square">
            <a:spAutoFit/>
          </a:bodyPr>
          <a:lstStyle/>
          <a:p>
            <a:pPr>
              <a:defRPr sz="5400" b="1">
                <a:solidFill>
                  <a:srgbClr val="FFFFFF"/>
                </a:solidFill>
                <a:latin typeface="Aptos"/>
              </a:defRPr>
            </a:pPr>
            <a:r>
              <a:t>AussieVisaDocs</a:t>
            </a:r>
          </a:p>
        </p:txBody>
      </p:sp>
      <p:sp>
        <p:nvSpPr>
          <p:cNvPr id="8" name="TextBox 7"/>
          <p:cNvSpPr txBox="1"/>
          <p:nvPr/>
        </p:nvSpPr>
        <p:spPr>
          <a:xfrm>
            <a:off x="777240" y="2423160"/>
            <a:ext cx="9052560" cy="411480"/>
          </a:xfrm>
          <a:prstGeom prst="rect">
            <a:avLst/>
          </a:prstGeom>
          <a:noFill/>
        </p:spPr>
        <p:txBody>
          <a:bodyPr wrap="square">
            <a:spAutoFit/>
          </a:bodyPr>
          <a:lstStyle/>
          <a:p>
            <a:pPr>
              <a:defRPr sz="2400" b="1">
                <a:solidFill>
                  <a:srgbClr val="E2E8F0"/>
                </a:solidFill>
                <a:latin typeface="Aptos"/>
              </a:defRPr>
            </a:pPr>
            <a:r>
              <a:t>Clearer visa document preparation for multilingual users.</a:t>
            </a:r>
          </a:p>
        </p:txBody>
      </p:sp>
      <p:sp>
        <p:nvSpPr>
          <p:cNvPr id="9" name="TextBox 8"/>
          <p:cNvSpPr txBox="1"/>
          <p:nvPr/>
        </p:nvSpPr>
        <p:spPr>
          <a:xfrm>
            <a:off x="777240" y="3063240"/>
            <a:ext cx="6035040" cy="320040"/>
          </a:xfrm>
          <a:prstGeom prst="rect">
            <a:avLst/>
          </a:prstGeom>
          <a:noFill/>
        </p:spPr>
        <p:txBody>
          <a:bodyPr wrap="square">
            <a:spAutoFit/>
          </a:bodyPr>
          <a:lstStyle/>
          <a:p>
            <a:pPr>
              <a:defRPr sz="1600" b="0">
                <a:solidFill>
                  <a:srgbClr val="CBD5E1"/>
                </a:solidFill>
                <a:latin typeface="Aptos"/>
              </a:defRPr>
            </a:pPr>
            <a:r>
              <a:t>A Bodh Ventures product brief</a:t>
            </a:r>
          </a:p>
        </p:txBody>
      </p:sp>
      <p:sp>
        <p:nvSpPr>
          <p:cNvPr id="10" name="TextBox 9"/>
          <p:cNvSpPr txBox="1"/>
          <p:nvPr/>
        </p:nvSpPr>
        <p:spPr>
          <a:xfrm>
            <a:off x="777240" y="6172200"/>
            <a:ext cx="5029200" cy="228600"/>
          </a:xfrm>
          <a:prstGeom prst="rect">
            <a:avLst/>
          </a:prstGeom>
          <a:noFill/>
        </p:spPr>
        <p:txBody>
          <a:bodyPr wrap="square">
            <a:spAutoFit/>
          </a:bodyPr>
          <a:lstStyle/>
          <a:p>
            <a:pPr>
              <a:defRPr sz="1200" b="1">
                <a:solidFill>
                  <a:srgbClr val="FDBA74"/>
                </a:solidFill>
                <a:latin typeface="Aptos"/>
              </a:defRPr>
            </a:pPr>
            <a:r>
              <a:t>contactus@bodhventures.com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Roadmap</a:t>
            </a:r>
          </a:p>
        </p:txBody>
      </p:sp>
      <p:sp>
        <p:nvSpPr>
          <p:cNvPr id="5" name="TextBox 4"/>
          <p:cNvSpPr txBox="1"/>
          <p:nvPr/>
        </p:nvSpPr>
        <p:spPr>
          <a:xfrm>
            <a:off x="594360" y="1417320"/>
            <a:ext cx="9601200" cy="365760"/>
          </a:xfrm>
          <a:prstGeom prst="rect">
            <a:avLst/>
          </a:prstGeom>
          <a:noFill/>
        </p:spPr>
        <p:txBody>
          <a:bodyPr wrap="square">
            <a:spAutoFit/>
          </a:bodyPr>
          <a:lstStyle/>
          <a:p>
            <a:pPr>
              <a:defRPr sz="1400" b="0">
                <a:solidFill>
                  <a:srgbClr val="475569"/>
                </a:solidFill>
                <a:latin typeface="Aptos"/>
              </a:defRPr>
            </a:pPr>
            <a:r>
              <a:t>Project-manager-style timeline from brief to private beta.</a:t>
            </a:r>
          </a:p>
        </p:txBody>
      </p:sp>
      <p:pic>
        <p:nvPicPr>
          <p:cNvPr id="6" name="Picture 5" descr="aussievisadocs-roadmap.png"/>
          <p:cNvPicPr>
            <a:picLocks noChangeAspect="1"/>
          </p:cNvPicPr>
          <p:nvPr/>
        </p:nvPicPr>
        <p:blipFill>
          <a:blip r:embed="rId2"/>
          <a:stretch>
            <a:fillRect/>
          </a:stretch>
        </p:blipFill>
        <p:spPr>
          <a:xfrm>
            <a:off x="640080" y="1325880"/>
            <a:ext cx="10927080" cy="4800600"/>
          </a:xfrm>
          <a:prstGeom prst="rect">
            <a:avLst/>
          </a:prstGeom>
        </p:spPr>
      </p:pic>
      <p:sp>
        <p:nvSpPr>
          <p:cNvPr id="7" name="TextBox 6"/>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8" name="TextBox 7"/>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731520"/>
            <a:ext cx="6400800" cy="548640"/>
          </a:xfrm>
          <a:prstGeom prst="rect">
            <a:avLst/>
          </a:prstGeom>
          <a:noFill/>
        </p:spPr>
        <p:txBody>
          <a:bodyPr wrap="square">
            <a:spAutoFit/>
          </a:bodyPr>
          <a:lstStyle/>
          <a:p>
            <a:pPr>
              <a:defRPr sz="4200" b="1">
                <a:solidFill>
                  <a:srgbClr val="FFFFFF"/>
                </a:solidFill>
                <a:latin typeface="Aptos"/>
              </a:defRPr>
            </a:pPr>
            <a:r>
              <a:t>Bodh Ventures</a:t>
            </a:r>
          </a:p>
        </p:txBody>
      </p:sp>
      <p:sp>
        <p:nvSpPr>
          <p:cNvPr id="4" name="TextBox 3"/>
          <p:cNvSpPr txBox="1"/>
          <p:nvPr/>
        </p:nvSpPr>
        <p:spPr>
          <a:xfrm>
            <a:off x="777240" y="1554480"/>
            <a:ext cx="9875520" cy="731520"/>
          </a:xfrm>
          <a:prstGeom prst="rect">
            <a:avLst/>
          </a:prstGeom>
          <a:noFill/>
        </p:spPr>
        <p:txBody>
          <a:bodyPr wrap="square">
            <a:spAutoFit/>
          </a:bodyPr>
          <a:lstStyle/>
          <a:p>
            <a:pPr>
              <a:defRPr sz="2200" b="1">
                <a:solidFill>
                  <a:srgbClr val="E2E8F0"/>
                </a:solidFill>
                <a:latin typeface="Aptos"/>
              </a:defRPr>
            </a:pPr>
            <a:r>
              <a:t>Bodh Ventures builds practical AI products for real-world problem areas.</a:t>
            </a:r>
          </a:p>
        </p:txBody>
      </p:sp>
      <p:sp>
        <p:nvSpPr>
          <p:cNvPr id="5" name="Rounded Rectangle 4"/>
          <p:cNvSpPr/>
          <p:nvPr/>
        </p:nvSpPr>
        <p:spPr>
          <a:xfrm>
            <a:off x="777240" y="2743200"/>
            <a:ext cx="3200400" cy="128016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77240" y="2743200"/>
            <a:ext cx="73152" cy="128016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2880360"/>
            <a:ext cx="2880360" cy="274320"/>
          </a:xfrm>
          <a:prstGeom prst="rect">
            <a:avLst/>
          </a:prstGeom>
          <a:noFill/>
        </p:spPr>
        <p:txBody>
          <a:bodyPr wrap="square">
            <a:spAutoFit/>
          </a:bodyPr>
          <a:lstStyle/>
          <a:p>
            <a:pPr>
              <a:defRPr sz="1500" b="1">
                <a:solidFill>
                  <a:srgbClr val="0F172A"/>
                </a:solidFill>
                <a:latin typeface="Aptos"/>
              </a:defRPr>
            </a:pPr>
            <a:r>
              <a:t>Domains</a:t>
            </a:r>
          </a:p>
        </p:txBody>
      </p:sp>
      <p:sp>
        <p:nvSpPr>
          <p:cNvPr id="8" name="TextBox 7"/>
          <p:cNvSpPr txBox="1"/>
          <p:nvPr/>
        </p:nvSpPr>
        <p:spPr>
          <a:xfrm>
            <a:off x="960120" y="3246120"/>
            <a:ext cx="2880360" cy="640080"/>
          </a:xfrm>
          <a:prstGeom prst="rect">
            <a:avLst/>
          </a:prstGeom>
          <a:noFill/>
        </p:spPr>
        <p:txBody>
          <a:bodyPr wrap="square">
            <a:spAutoFit/>
          </a:bodyPr>
          <a:lstStyle/>
          <a:p>
            <a:pPr>
              <a:defRPr sz="1100" b="0">
                <a:solidFill>
                  <a:srgbClr val="475569"/>
                </a:solidFill>
                <a:latin typeface="Aptos"/>
              </a:defRPr>
            </a:pPr>
            <a:r>
              <a:t>Migration workflows</a:t>
            </a:r>
            <a:br/>
            <a:r>
              <a:t>Spirituality</a:t>
            </a:r>
            <a:br/>
            <a:r>
              <a:t>Wellbeing</a:t>
            </a:r>
          </a:p>
        </p:txBody>
      </p:sp>
      <p:sp>
        <p:nvSpPr>
          <p:cNvPr id="9" name="Rounded Rectangle 8"/>
          <p:cNvSpPr/>
          <p:nvPr/>
        </p:nvSpPr>
        <p:spPr>
          <a:xfrm>
            <a:off x="4434840" y="2743200"/>
            <a:ext cx="3200400" cy="128016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434840" y="2743200"/>
            <a:ext cx="73152" cy="1280160"/>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617720" y="2880360"/>
            <a:ext cx="2880360" cy="274320"/>
          </a:xfrm>
          <a:prstGeom prst="rect">
            <a:avLst/>
          </a:prstGeom>
          <a:noFill/>
        </p:spPr>
        <p:txBody>
          <a:bodyPr wrap="square">
            <a:spAutoFit/>
          </a:bodyPr>
          <a:lstStyle/>
          <a:p>
            <a:pPr>
              <a:defRPr sz="1500" b="1">
                <a:solidFill>
                  <a:srgbClr val="0F172A"/>
                </a:solidFill>
                <a:latin typeface="Aptos"/>
              </a:defRPr>
            </a:pPr>
            <a:r>
              <a:t>Domains</a:t>
            </a:r>
          </a:p>
        </p:txBody>
      </p:sp>
      <p:sp>
        <p:nvSpPr>
          <p:cNvPr id="12" name="TextBox 11"/>
          <p:cNvSpPr txBox="1"/>
          <p:nvPr/>
        </p:nvSpPr>
        <p:spPr>
          <a:xfrm>
            <a:off x="4617720" y="3246120"/>
            <a:ext cx="2880360" cy="640080"/>
          </a:xfrm>
          <a:prstGeom prst="rect">
            <a:avLst/>
          </a:prstGeom>
          <a:noFill/>
        </p:spPr>
        <p:txBody>
          <a:bodyPr wrap="square">
            <a:spAutoFit/>
          </a:bodyPr>
          <a:lstStyle/>
          <a:p>
            <a:pPr>
              <a:defRPr sz="1100" b="0">
                <a:solidFill>
                  <a:srgbClr val="475569"/>
                </a:solidFill>
                <a:latin typeface="Aptos"/>
              </a:defRPr>
            </a:pPr>
            <a:r>
              <a:t>Education</a:t>
            </a:r>
            <a:br/>
            <a:r>
              <a:t>Knowledge systems</a:t>
            </a:r>
            <a:br/>
            <a:r>
              <a:t>Practical AI tooling</a:t>
            </a:r>
          </a:p>
        </p:txBody>
      </p:sp>
      <p:sp>
        <p:nvSpPr>
          <p:cNvPr id="13" name="Rounded Rectangle 12"/>
          <p:cNvSpPr/>
          <p:nvPr/>
        </p:nvSpPr>
        <p:spPr>
          <a:xfrm>
            <a:off x="8092440" y="2743200"/>
            <a:ext cx="3200400" cy="128016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092440" y="2743200"/>
            <a:ext cx="73152" cy="1280160"/>
          </a:xfrm>
          <a:prstGeom prst="rect">
            <a:avLst/>
          </a:prstGeom>
          <a:solidFill>
            <a:srgbClr val="16A3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75319" y="2880360"/>
            <a:ext cx="2880360" cy="274320"/>
          </a:xfrm>
          <a:prstGeom prst="rect">
            <a:avLst/>
          </a:prstGeom>
          <a:noFill/>
        </p:spPr>
        <p:txBody>
          <a:bodyPr wrap="square">
            <a:spAutoFit/>
          </a:bodyPr>
          <a:lstStyle/>
          <a:p>
            <a:pPr>
              <a:defRPr sz="1500" b="1">
                <a:solidFill>
                  <a:srgbClr val="0F172A"/>
                </a:solidFill>
                <a:latin typeface="Aptos"/>
              </a:defRPr>
            </a:pPr>
            <a:r>
              <a:t>Base</a:t>
            </a:r>
          </a:p>
        </p:txBody>
      </p:sp>
      <p:sp>
        <p:nvSpPr>
          <p:cNvPr id="16" name="TextBox 15"/>
          <p:cNvSpPr txBox="1"/>
          <p:nvPr/>
        </p:nvSpPr>
        <p:spPr>
          <a:xfrm>
            <a:off x="8275319" y="3246120"/>
            <a:ext cx="2880360" cy="640080"/>
          </a:xfrm>
          <a:prstGeom prst="rect">
            <a:avLst/>
          </a:prstGeom>
          <a:noFill/>
        </p:spPr>
        <p:txBody>
          <a:bodyPr wrap="square">
            <a:spAutoFit/>
          </a:bodyPr>
          <a:lstStyle/>
          <a:p>
            <a:pPr>
              <a:defRPr sz="1100" b="0">
                <a:solidFill>
                  <a:srgbClr val="475569"/>
                </a:solidFill>
                <a:latin typeface="Aptos"/>
              </a:defRPr>
            </a:pPr>
            <a:r>
              <a:t>Sydney, Australia</a:t>
            </a:r>
            <a:br/>
            <a:r>
              <a:t>contactus@bodhventures.com</a:t>
            </a:r>
          </a:p>
        </p:txBody>
      </p:sp>
      <p:sp>
        <p:nvSpPr>
          <p:cNvPr id="17" name="TextBox 16"/>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18" name="TextBox 17"/>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914400"/>
            <a:ext cx="8686800" cy="640080"/>
          </a:xfrm>
          <a:prstGeom prst="rect">
            <a:avLst/>
          </a:prstGeom>
          <a:noFill/>
        </p:spPr>
        <p:txBody>
          <a:bodyPr wrap="square">
            <a:spAutoFit/>
          </a:bodyPr>
          <a:lstStyle/>
          <a:p>
            <a:pPr>
              <a:defRPr sz="5000" b="1">
                <a:solidFill>
                  <a:srgbClr val="FFFFFF"/>
                </a:solidFill>
                <a:latin typeface="Aptos"/>
              </a:defRPr>
            </a:pPr>
            <a:r>
              <a:t>AussieVisaDocs</a:t>
            </a:r>
          </a:p>
        </p:txBody>
      </p:sp>
      <p:sp>
        <p:nvSpPr>
          <p:cNvPr id="4" name="TextBox 3"/>
          <p:cNvSpPr txBox="1"/>
          <p:nvPr/>
        </p:nvSpPr>
        <p:spPr>
          <a:xfrm>
            <a:off x="777240" y="1828800"/>
            <a:ext cx="9875520" cy="502920"/>
          </a:xfrm>
          <a:prstGeom prst="rect">
            <a:avLst/>
          </a:prstGeom>
          <a:noFill/>
        </p:spPr>
        <p:txBody>
          <a:bodyPr wrap="square">
            <a:spAutoFit/>
          </a:bodyPr>
          <a:lstStyle/>
          <a:p>
            <a:pPr>
              <a:defRPr sz="2600" b="1">
                <a:solidFill>
                  <a:srgbClr val="E2E8F0"/>
                </a:solidFill>
                <a:latin typeface="Aptos"/>
              </a:defRPr>
            </a:pPr>
            <a:r>
              <a:t>Clearer document preparation for Australian visa workflows.</a:t>
            </a:r>
          </a:p>
        </p:txBody>
      </p:sp>
      <p:sp>
        <p:nvSpPr>
          <p:cNvPr id="5" name="TextBox 4"/>
          <p:cNvSpPr txBox="1"/>
          <p:nvPr/>
        </p:nvSpPr>
        <p:spPr>
          <a:xfrm>
            <a:off x="777240" y="2880360"/>
            <a:ext cx="6858000" cy="411480"/>
          </a:xfrm>
          <a:prstGeom prst="rect">
            <a:avLst/>
          </a:prstGeom>
          <a:noFill/>
        </p:spPr>
        <p:txBody>
          <a:bodyPr wrap="square">
            <a:spAutoFit/>
          </a:bodyPr>
          <a:lstStyle/>
          <a:p>
            <a:pPr>
              <a:defRPr sz="2000" b="1">
                <a:solidFill>
                  <a:srgbClr val="FDBA74"/>
                </a:solidFill>
                <a:latin typeface="Aptos"/>
              </a:defRPr>
            </a:pPr>
            <a:r>
              <a:t>Connect with Bodh Ventures</a:t>
            </a:r>
          </a:p>
        </p:txBody>
      </p:sp>
      <p:sp>
        <p:nvSpPr>
          <p:cNvPr id="6" name="TextBox 5"/>
          <p:cNvSpPr txBox="1"/>
          <p:nvPr/>
        </p:nvSpPr>
        <p:spPr>
          <a:xfrm>
            <a:off x="777240" y="3383280"/>
            <a:ext cx="5486400" cy="365760"/>
          </a:xfrm>
          <a:prstGeom prst="rect">
            <a:avLst/>
          </a:prstGeom>
          <a:noFill/>
        </p:spPr>
        <p:txBody>
          <a:bodyPr wrap="square">
            <a:spAutoFit/>
          </a:bodyPr>
          <a:lstStyle/>
          <a:p>
            <a:pPr>
              <a:defRPr sz="1800" b="1">
                <a:solidFill>
                  <a:srgbClr val="FFFFFF"/>
                </a:solidFill>
                <a:latin typeface="Aptos"/>
              </a:defRPr>
            </a:pPr>
            <a:r>
              <a:t>contactus@bodhventures.com</a:t>
            </a:r>
          </a:p>
        </p:txBody>
      </p:sp>
      <p:sp>
        <p:nvSpPr>
          <p:cNvPr id="7" name="Rounded Rectangle 6"/>
          <p:cNvSpPr/>
          <p:nvPr/>
        </p:nvSpPr>
        <p:spPr>
          <a:xfrm>
            <a:off x="777240" y="4846320"/>
            <a:ext cx="10241280" cy="73152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77240" y="4846320"/>
            <a:ext cx="73152" cy="731520"/>
          </a:xfrm>
          <a:prstGeom prst="rect">
            <a:avLst/>
          </a:prstGeom>
          <a:solidFill>
            <a:srgbClr val="EF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60120" y="4983480"/>
            <a:ext cx="9921240" cy="274320"/>
          </a:xfrm>
          <a:prstGeom prst="rect">
            <a:avLst/>
          </a:prstGeom>
          <a:noFill/>
        </p:spPr>
        <p:txBody>
          <a:bodyPr wrap="square">
            <a:spAutoFit/>
          </a:bodyPr>
          <a:lstStyle/>
          <a:p>
            <a:pPr>
              <a:defRPr sz="1500" b="1">
                <a:solidFill>
                  <a:srgbClr val="0F172A"/>
                </a:solidFill>
                <a:latin typeface="Aptos"/>
              </a:defRPr>
            </a:pPr>
            <a:r>
              <a:t>Required disclaimer</a:t>
            </a:r>
          </a:p>
        </p:txBody>
      </p:sp>
      <p:sp>
        <p:nvSpPr>
          <p:cNvPr id="10" name="TextBox 9"/>
          <p:cNvSpPr txBox="1"/>
          <p:nvPr/>
        </p:nvSpPr>
        <p:spPr>
          <a:xfrm>
            <a:off x="960120" y="5349240"/>
            <a:ext cx="9921240" cy="91440"/>
          </a:xfrm>
          <a:prstGeom prst="rect">
            <a:avLst/>
          </a:prstGeom>
          <a:noFill/>
        </p:spPr>
        <p:txBody>
          <a:bodyPr wrap="square">
            <a:spAutoFit/>
          </a:bodyPr>
          <a:lstStyle/>
          <a:p>
            <a:pPr>
              <a:defRPr sz="1100" b="0">
                <a:solidFill>
                  <a:srgbClr val="475569"/>
                </a:solidFill>
                <a:latin typeface="Aptos"/>
              </a:defRPr>
            </a:pPr>
            <a:r>
              <a:t>AussieVisaDocs is intended to support document drafting, translation, organisation, and workflow preparation. It does not provide migration advice, legal advice, or visa outcome guarantees. Users should consult official Australian Government sources or a registered migration agent/legal practitioner where immigration advice is required.</a:t>
            </a:r>
          </a:p>
        </p:txBody>
      </p:sp>
      <p:sp>
        <p:nvSpPr>
          <p:cNvPr id="11" name="TextBox 10"/>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12" name="TextBox 11"/>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12</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Making visa documentation preparation clearer and more accessible.</a:t>
            </a:r>
          </a:p>
        </p:txBody>
      </p:sp>
      <p:sp>
        <p:nvSpPr>
          <p:cNvPr id="5" name="Rounded Rectangle 4"/>
          <p:cNvSpPr/>
          <p:nvPr/>
        </p:nvSpPr>
        <p:spPr>
          <a:xfrm>
            <a:off x="731520" y="1828800"/>
            <a:ext cx="10607040" cy="105156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31520" y="1828800"/>
            <a:ext cx="73152" cy="105156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965960"/>
            <a:ext cx="10287000" cy="274320"/>
          </a:xfrm>
          <a:prstGeom prst="rect">
            <a:avLst/>
          </a:prstGeom>
          <a:noFill/>
        </p:spPr>
        <p:txBody>
          <a:bodyPr wrap="square">
            <a:spAutoFit/>
          </a:bodyPr>
          <a:lstStyle/>
          <a:p>
            <a:pPr>
              <a:defRPr sz="1500" b="1">
                <a:solidFill>
                  <a:srgbClr val="0F172A"/>
                </a:solidFill>
                <a:latin typeface="Aptos"/>
              </a:defRPr>
            </a:pPr>
            <a:r>
              <a:t>Mission</a:t>
            </a:r>
          </a:p>
        </p:txBody>
      </p:sp>
      <p:sp>
        <p:nvSpPr>
          <p:cNvPr id="8" name="TextBox 7"/>
          <p:cNvSpPr txBox="1"/>
          <p:nvPr/>
        </p:nvSpPr>
        <p:spPr>
          <a:xfrm>
            <a:off x="914400" y="2331720"/>
            <a:ext cx="10287000" cy="411479"/>
          </a:xfrm>
          <a:prstGeom prst="rect">
            <a:avLst/>
          </a:prstGeom>
          <a:noFill/>
        </p:spPr>
        <p:txBody>
          <a:bodyPr wrap="square">
            <a:spAutoFit/>
          </a:bodyPr>
          <a:lstStyle/>
          <a:p>
            <a:pPr>
              <a:defRPr sz="1100" b="0">
                <a:solidFill>
                  <a:srgbClr val="475569"/>
                </a:solidFill>
                <a:latin typeface="Aptos"/>
              </a:defRPr>
            </a:pPr>
            <a:r>
              <a:t>AussieVisaDocs is a practical document drafting and workflow preparation assistant for Australian visa-related documentation. It is designed to help users organise information, express their own facts more clearly, and prepare review-ready document packs.</a:t>
            </a:r>
          </a:p>
        </p:txBody>
      </p:sp>
      <p:sp>
        <p:nvSpPr>
          <p:cNvPr id="9" name="Rounded Rectangle 8"/>
          <p:cNvSpPr/>
          <p:nvPr/>
        </p:nvSpPr>
        <p:spPr>
          <a:xfrm>
            <a:off x="731520" y="3063240"/>
            <a:ext cx="10607040" cy="105156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31520" y="3063240"/>
            <a:ext cx="73152" cy="105156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14400" y="3200400"/>
            <a:ext cx="10287000" cy="274320"/>
          </a:xfrm>
          <a:prstGeom prst="rect">
            <a:avLst/>
          </a:prstGeom>
          <a:noFill/>
        </p:spPr>
        <p:txBody>
          <a:bodyPr wrap="square">
            <a:spAutoFit/>
          </a:bodyPr>
          <a:lstStyle/>
          <a:p>
            <a:pPr>
              <a:defRPr sz="1500" b="1">
                <a:solidFill>
                  <a:srgbClr val="0F172A"/>
                </a:solidFill>
                <a:latin typeface="Aptos"/>
              </a:defRPr>
            </a:pPr>
            <a:r>
              <a:t>Approach</a:t>
            </a:r>
          </a:p>
        </p:txBody>
      </p:sp>
      <p:sp>
        <p:nvSpPr>
          <p:cNvPr id="12" name="TextBox 11"/>
          <p:cNvSpPr txBox="1"/>
          <p:nvPr/>
        </p:nvSpPr>
        <p:spPr>
          <a:xfrm>
            <a:off x="914400" y="3566160"/>
            <a:ext cx="10287000" cy="411479"/>
          </a:xfrm>
          <a:prstGeom prst="rect">
            <a:avLst/>
          </a:prstGeom>
          <a:noFill/>
        </p:spPr>
        <p:txBody>
          <a:bodyPr wrap="square">
            <a:spAutoFit/>
          </a:bodyPr>
          <a:lstStyle/>
          <a:p>
            <a:pPr>
              <a:defRPr sz="1100" b="0">
                <a:solidFill>
                  <a:srgbClr val="475569"/>
                </a:solidFill>
                <a:latin typeface="Aptos"/>
              </a:defRPr>
            </a:pPr>
            <a:r>
              <a:t>The product uses structured workflows rather than open-ended chat. Users select a document workflow, add their own details, and receive drafting, translation, rewriting, checklist, and evidence-organisation support.</a:t>
            </a:r>
          </a:p>
        </p:txBody>
      </p:sp>
      <p:sp>
        <p:nvSpPr>
          <p:cNvPr id="13" name="Rounded Rectangle 12"/>
          <p:cNvSpPr/>
          <p:nvPr/>
        </p:nvSpPr>
        <p:spPr>
          <a:xfrm>
            <a:off x="731520" y="4297680"/>
            <a:ext cx="10607040" cy="105156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731520" y="4297680"/>
            <a:ext cx="73152" cy="105156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14400" y="4434840"/>
            <a:ext cx="10287000" cy="274320"/>
          </a:xfrm>
          <a:prstGeom prst="rect">
            <a:avLst/>
          </a:prstGeom>
          <a:noFill/>
        </p:spPr>
        <p:txBody>
          <a:bodyPr wrap="square">
            <a:spAutoFit/>
          </a:bodyPr>
          <a:lstStyle/>
          <a:p>
            <a:pPr>
              <a:defRPr sz="1500" b="1">
                <a:solidFill>
                  <a:srgbClr val="0F172A"/>
                </a:solidFill>
                <a:latin typeface="Aptos"/>
              </a:defRPr>
            </a:pPr>
            <a:r>
              <a:t>Approach</a:t>
            </a:r>
          </a:p>
        </p:txBody>
      </p:sp>
      <p:sp>
        <p:nvSpPr>
          <p:cNvPr id="16" name="TextBox 15"/>
          <p:cNvSpPr txBox="1"/>
          <p:nvPr/>
        </p:nvSpPr>
        <p:spPr>
          <a:xfrm>
            <a:off x="914400" y="4800600"/>
            <a:ext cx="10287000" cy="411479"/>
          </a:xfrm>
          <a:prstGeom prst="rect">
            <a:avLst/>
          </a:prstGeom>
          <a:noFill/>
        </p:spPr>
        <p:txBody>
          <a:bodyPr wrap="square">
            <a:spAutoFit/>
          </a:bodyPr>
          <a:lstStyle/>
          <a:p>
            <a:pPr>
              <a:defRPr sz="1100" b="0">
                <a:solidFill>
                  <a:srgbClr val="475569"/>
                </a:solidFill>
                <a:latin typeface="Aptos"/>
              </a:defRPr>
            </a:pPr>
            <a:r>
              <a:t>AussieVisaDocs is not a migration-advice product. It keeps final decisions, official requirements, and professional advice with Australian Government sources, registered migration agents, and legal practitioners.</a:t>
            </a:r>
          </a:p>
        </p:txBody>
      </p:sp>
      <p:sp>
        <p:nvSpPr>
          <p:cNvPr id="17" name="TextBox 16"/>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18" name="TextBox 17"/>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Visa documentation can be complex, stressful, and language-heavy.</a:t>
            </a:r>
          </a:p>
        </p:txBody>
      </p:sp>
      <p:sp>
        <p:nvSpPr>
          <p:cNvPr id="5" name="Rounded Rectangle 4"/>
          <p:cNvSpPr/>
          <p:nvPr/>
        </p:nvSpPr>
        <p:spPr>
          <a:xfrm>
            <a:off x="685800" y="1920240"/>
            <a:ext cx="3154680" cy="32004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685800" y="1920240"/>
            <a:ext cx="73152" cy="320040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2057400"/>
            <a:ext cx="2834640" cy="274320"/>
          </a:xfrm>
          <a:prstGeom prst="rect">
            <a:avLst/>
          </a:prstGeom>
          <a:noFill/>
        </p:spPr>
        <p:txBody>
          <a:bodyPr wrap="square">
            <a:spAutoFit/>
          </a:bodyPr>
          <a:lstStyle/>
          <a:p>
            <a:pPr>
              <a:defRPr sz="1500" b="1">
                <a:solidFill>
                  <a:srgbClr val="0F172A"/>
                </a:solidFill>
                <a:latin typeface="Aptos"/>
              </a:defRPr>
            </a:pPr>
            <a:r>
              <a:t>Fragmented requirements</a:t>
            </a:r>
          </a:p>
        </p:txBody>
      </p:sp>
      <p:sp>
        <p:nvSpPr>
          <p:cNvPr id="8" name="TextBox 7"/>
          <p:cNvSpPr txBox="1"/>
          <p:nvPr/>
        </p:nvSpPr>
        <p:spPr>
          <a:xfrm>
            <a:off x="868680" y="2423160"/>
            <a:ext cx="2834640" cy="2560320"/>
          </a:xfrm>
          <a:prstGeom prst="rect">
            <a:avLst/>
          </a:prstGeom>
          <a:noFill/>
        </p:spPr>
        <p:txBody>
          <a:bodyPr wrap="square">
            <a:spAutoFit/>
          </a:bodyPr>
          <a:lstStyle/>
          <a:p>
            <a:pPr>
              <a:defRPr sz="1100" b="0">
                <a:solidFill>
                  <a:srgbClr val="475569"/>
                </a:solidFill>
                <a:latin typeface="Aptos"/>
              </a:defRPr>
            </a:pPr>
            <a:r>
              <a:t>Applicants often manage forms, identity documents, financial records, translations, statements, and evidence across many files and instructions.</a:t>
            </a:r>
          </a:p>
        </p:txBody>
      </p:sp>
      <p:sp>
        <p:nvSpPr>
          <p:cNvPr id="9" name="Rounded Rectangle 8"/>
          <p:cNvSpPr/>
          <p:nvPr/>
        </p:nvSpPr>
        <p:spPr>
          <a:xfrm>
            <a:off x="4251960" y="1920240"/>
            <a:ext cx="3154680" cy="32004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251960" y="1920240"/>
            <a:ext cx="73152" cy="3200400"/>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434840" y="2057400"/>
            <a:ext cx="2834640" cy="274320"/>
          </a:xfrm>
          <a:prstGeom prst="rect">
            <a:avLst/>
          </a:prstGeom>
          <a:noFill/>
        </p:spPr>
        <p:txBody>
          <a:bodyPr wrap="square">
            <a:spAutoFit/>
          </a:bodyPr>
          <a:lstStyle/>
          <a:p>
            <a:pPr>
              <a:defRPr sz="1500" b="1">
                <a:solidFill>
                  <a:srgbClr val="0F172A"/>
                </a:solidFill>
                <a:latin typeface="Aptos"/>
              </a:defRPr>
            </a:pPr>
            <a:r>
              <a:t>Language and drafting barriers</a:t>
            </a:r>
          </a:p>
        </p:txBody>
      </p:sp>
      <p:sp>
        <p:nvSpPr>
          <p:cNvPr id="12" name="TextBox 11"/>
          <p:cNvSpPr txBox="1"/>
          <p:nvPr/>
        </p:nvSpPr>
        <p:spPr>
          <a:xfrm>
            <a:off x="4434840" y="2423160"/>
            <a:ext cx="2834640" cy="2560320"/>
          </a:xfrm>
          <a:prstGeom prst="rect">
            <a:avLst/>
          </a:prstGeom>
          <a:noFill/>
        </p:spPr>
        <p:txBody>
          <a:bodyPr wrap="square">
            <a:spAutoFit/>
          </a:bodyPr>
          <a:lstStyle/>
          <a:p>
            <a:pPr>
              <a:defRPr sz="1100" b="0">
                <a:solidFill>
                  <a:srgbClr val="475569"/>
                </a:solidFill>
                <a:latin typeface="Aptos"/>
              </a:defRPr>
            </a:pPr>
            <a:r>
              <a:t>Multilingual users may know their facts clearly but struggle to present them in professional English or consistent document structure.</a:t>
            </a:r>
          </a:p>
        </p:txBody>
      </p:sp>
      <p:sp>
        <p:nvSpPr>
          <p:cNvPr id="13" name="Rounded Rectangle 12"/>
          <p:cNvSpPr/>
          <p:nvPr/>
        </p:nvSpPr>
        <p:spPr>
          <a:xfrm>
            <a:off x="7818120" y="1920240"/>
            <a:ext cx="3154680" cy="32004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7818120" y="1920240"/>
            <a:ext cx="73152" cy="3200400"/>
          </a:xfrm>
          <a:prstGeom prst="rect">
            <a:avLst/>
          </a:prstGeom>
          <a:solidFill>
            <a:srgbClr val="7C3A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1000" y="2057400"/>
            <a:ext cx="2834640" cy="274320"/>
          </a:xfrm>
          <a:prstGeom prst="rect">
            <a:avLst/>
          </a:prstGeom>
          <a:noFill/>
        </p:spPr>
        <p:txBody>
          <a:bodyPr wrap="square">
            <a:spAutoFit/>
          </a:bodyPr>
          <a:lstStyle/>
          <a:p>
            <a:pPr>
              <a:defRPr sz="1500" b="1">
                <a:solidFill>
                  <a:srgbClr val="0F172A"/>
                </a:solidFill>
                <a:latin typeface="Aptos"/>
              </a:defRPr>
            </a:pPr>
            <a:r>
              <a:t>Unclear evidence organisation</a:t>
            </a:r>
          </a:p>
        </p:txBody>
      </p:sp>
      <p:sp>
        <p:nvSpPr>
          <p:cNvPr id="16" name="TextBox 15"/>
          <p:cNvSpPr txBox="1"/>
          <p:nvPr/>
        </p:nvSpPr>
        <p:spPr>
          <a:xfrm>
            <a:off x="8001000" y="2423160"/>
            <a:ext cx="2834640" cy="2560320"/>
          </a:xfrm>
          <a:prstGeom prst="rect">
            <a:avLst/>
          </a:prstGeom>
          <a:noFill/>
        </p:spPr>
        <p:txBody>
          <a:bodyPr wrap="square">
            <a:spAutoFit/>
          </a:bodyPr>
          <a:lstStyle/>
          <a:p>
            <a:pPr>
              <a:defRPr sz="1100" b="0">
                <a:solidFill>
                  <a:srgbClr val="475569"/>
                </a:solidFill>
                <a:latin typeface="Aptos"/>
              </a:defRPr>
            </a:pPr>
            <a:r>
              <a:t>Users need a simple way to map statements, supporting files, source notes, and review tasks without confusing document drafting with migration advice.</a:t>
            </a:r>
          </a:p>
        </p:txBody>
      </p:sp>
      <p:sp>
        <p:nvSpPr>
          <p:cNvPr id="17" name="TextBox 16"/>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18" name="TextBox 17"/>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Built for users who need clearer document preparation.</a:t>
            </a:r>
          </a:p>
        </p:txBody>
      </p:sp>
      <p:sp>
        <p:nvSpPr>
          <p:cNvPr id="5" name="Rounded Rectangle 4"/>
          <p:cNvSpPr/>
          <p:nvPr/>
        </p:nvSpPr>
        <p:spPr>
          <a:xfrm>
            <a:off x="822960" y="1828800"/>
            <a:ext cx="489204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1828800"/>
            <a:ext cx="73152" cy="123444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1965960"/>
            <a:ext cx="4572000" cy="274320"/>
          </a:xfrm>
          <a:prstGeom prst="rect">
            <a:avLst/>
          </a:prstGeom>
          <a:noFill/>
        </p:spPr>
        <p:txBody>
          <a:bodyPr wrap="square">
            <a:spAutoFit/>
          </a:bodyPr>
          <a:lstStyle/>
          <a:p>
            <a:pPr>
              <a:defRPr sz="1500" b="1">
                <a:solidFill>
                  <a:srgbClr val="0F172A"/>
                </a:solidFill>
                <a:latin typeface="Aptos"/>
              </a:defRPr>
            </a:pPr>
            <a:r>
              <a:t>Audience 1</a:t>
            </a:r>
          </a:p>
        </p:txBody>
      </p:sp>
      <p:sp>
        <p:nvSpPr>
          <p:cNvPr id="8" name="TextBox 7"/>
          <p:cNvSpPr txBox="1"/>
          <p:nvPr/>
        </p:nvSpPr>
        <p:spPr>
          <a:xfrm>
            <a:off x="1005840" y="2331720"/>
            <a:ext cx="4572000" cy="594360"/>
          </a:xfrm>
          <a:prstGeom prst="rect">
            <a:avLst/>
          </a:prstGeom>
          <a:noFill/>
        </p:spPr>
        <p:txBody>
          <a:bodyPr wrap="square">
            <a:spAutoFit/>
          </a:bodyPr>
          <a:lstStyle/>
          <a:p>
            <a:pPr>
              <a:defRPr sz="1100" b="0">
                <a:solidFill>
                  <a:srgbClr val="475569"/>
                </a:solidFill>
                <a:latin typeface="Aptos"/>
              </a:defRPr>
            </a:pPr>
            <a:r>
              <a:t>Individual applicants and families preparing supporting documents</a:t>
            </a:r>
          </a:p>
        </p:txBody>
      </p:sp>
      <p:sp>
        <p:nvSpPr>
          <p:cNvPr id="9" name="Rounded Rectangle 8"/>
          <p:cNvSpPr/>
          <p:nvPr/>
        </p:nvSpPr>
        <p:spPr>
          <a:xfrm>
            <a:off x="6217920" y="1828800"/>
            <a:ext cx="489204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6217920" y="1828800"/>
            <a:ext cx="73152" cy="1234440"/>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00800" y="1965960"/>
            <a:ext cx="4572000" cy="274320"/>
          </a:xfrm>
          <a:prstGeom prst="rect">
            <a:avLst/>
          </a:prstGeom>
          <a:noFill/>
        </p:spPr>
        <p:txBody>
          <a:bodyPr wrap="square">
            <a:spAutoFit/>
          </a:bodyPr>
          <a:lstStyle/>
          <a:p>
            <a:pPr>
              <a:defRPr sz="1500" b="1">
                <a:solidFill>
                  <a:srgbClr val="0F172A"/>
                </a:solidFill>
                <a:latin typeface="Aptos"/>
              </a:defRPr>
            </a:pPr>
            <a:r>
              <a:t>Audience 2</a:t>
            </a:r>
          </a:p>
        </p:txBody>
      </p:sp>
      <p:sp>
        <p:nvSpPr>
          <p:cNvPr id="12" name="TextBox 11"/>
          <p:cNvSpPr txBox="1"/>
          <p:nvPr/>
        </p:nvSpPr>
        <p:spPr>
          <a:xfrm>
            <a:off x="6400800" y="2331720"/>
            <a:ext cx="4572000" cy="594360"/>
          </a:xfrm>
          <a:prstGeom prst="rect">
            <a:avLst/>
          </a:prstGeom>
          <a:noFill/>
        </p:spPr>
        <p:txBody>
          <a:bodyPr wrap="square">
            <a:spAutoFit/>
          </a:bodyPr>
          <a:lstStyle/>
          <a:p>
            <a:pPr>
              <a:defRPr sz="1100" b="0">
                <a:solidFill>
                  <a:srgbClr val="475569"/>
                </a:solidFill>
                <a:latin typeface="Aptos"/>
              </a:defRPr>
            </a:pPr>
            <a:r>
              <a:t>Multilingual users who need drafting and translation support</a:t>
            </a:r>
          </a:p>
        </p:txBody>
      </p:sp>
      <p:sp>
        <p:nvSpPr>
          <p:cNvPr id="13" name="Rounded Rectangle 12"/>
          <p:cNvSpPr/>
          <p:nvPr/>
        </p:nvSpPr>
        <p:spPr>
          <a:xfrm>
            <a:off x="822960" y="3429000"/>
            <a:ext cx="489204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22960" y="3429000"/>
            <a:ext cx="73152" cy="1234440"/>
          </a:xfrm>
          <a:prstGeom prst="rect">
            <a:avLst/>
          </a:prstGeom>
          <a:solidFill>
            <a:srgbClr val="16A3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05840" y="3566160"/>
            <a:ext cx="4572000" cy="274320"/>
          </a:xfrm>
          <a:prstGeom prst="rect">
            <a:avLst/>
          </a:prstGeom>
          <a:noFill/>
        </p:spPr>
        <p:txBody>
          <a:bodyPr wrap="square">
            <a:spAutoFit/>
          </a:bodyPr>
          <a:lstStyle/>
          <a:p>
            <a:pPr>
              <a:defRPr sz="1500" b="1">
                <a:solidFill>
                  <a:srgbClr val="0F172A"/>
                </a:solidFill>
                <a:latin typeface="Aptos"/>
              </a:defRPr>
            </a:pPr>
            <a:r>
              <a:t>Audience 3</a:t>
            </a:r>
          </a:p>
        </p:txBody>
      </p:sp>
      <p:sp>
        <p:nvSpPr>
          <p:cNvPr id="16" name="TextBox 15"/>
          <p:cNvSpPr txBox="1"/>
          <p:nvPr/>
        </p:nvSpPr>
        <p:spPr>
          <a:xfrm>
            <a:off x="1005840" y="3931920"/>
            <a:ext cx="4572000" cy="594360"/>
          </a:xfrm>
          <a:prstGeom prst="rect">
            <a:avLst/>
          </a:prstGeom>
          <a:noFill/>
        </p:spPr>
        <p:txBody>
          <a:bodyPr wrap="square">
            <a:spAutoFit/>
          </a:bodyPr>
          <a:lstStyle/>
          <a:p>
            <a:pPr>
              <a:defRPr sz="1100" b="0">
                <a:solidFill>
                  <a:srgbClr val="475569"/>
                </a:solidFill>
                <a:latin typeface="Aptos"/>
              </a:defRPr>
            </a:pPr>
            <a:r>
              <a:t>Students, skilled workers, visitors, and family-related applicants</a:t>
            </a:r>
          </a:p>
        </p:txBody>
      </p:sp>
      <p:sp>
        <p:nvSpPr>
          <p:cNvPr id="17" name="Rounded Rectangle 16"/>
          <p:cNvSpPr/>
          <p:nvPr/>
        </p:nvSpPr>
        <p:spPr>
          <a:xfrm>
            <a:off x="6217920" y="3429000"/>
            <a:ext cx="489204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17920" y="3429000"/>
            <a:ext cx="73152" cy="1234440"/>
          </a:xfrm>
          <a:prstGeom prst="rect">
            <a:avLst/>
          </a:prstGeom>
          <a:solidFill>
            <a:srgbClr val="7C3A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00800" y="3566160"/>
            <a:ext cx="4572000" cy="274320"/>
          </a:xfrm>
          <a:prstGeom prst="rect">
            <a:avLst/>
          </a:prstGeom>
          <a:noFill/>
        </p:spPr>
        <p:txBody>
          <a:bodyPr wrap="square">
            <a:spAutoFit/>
          </a:bodyPr>
          <a:lstStyle/>
          <a:p>
            <a:pPr>
              <a:defRPr sz="1500" b="1">
                <a:solidFill>
                  <a:srgbClr val="0F172A"/>
                </a:solidFill>
                <a:latin typeface="Aptos"/>
              </a:defRPr>
            </a:pPr>
            <a:r>
              <a:t>Audience 4</a:t>
            </a:r>
          </a:p>
        </p:txBody>
      </p:sp>
      <p:sp>
        <p:nvSpPr>
          <p:cNvPr id="20" name="TextBox 19"/>
          <p:cNvSpPr txBox="1"/>
          <p:nvPr/>
        </p:nvSpPr>
        <p:spPr>
          <a:xfrm>
            <a:off x="6400800" y="3931920"/>
            <a:ext cx="4572000" cy="594360"/>
          </a:xfrm>
          <a:prstGeom prst="rect">
            <a:avLst/>
          </a:prstGeom>
          <a:noFill/>
        </p:spPr>
        <p:txBody>
          <a:bodyPr wrap="square">
            <a:spAutoFit/>
          </a:bodyPr>
          <a:lstStyle/>
          <a:p>
            <a:pPr>
              <a:defRPr sz="1100" b="0">
                <a:solidFill>
                  <a:srgbClr val="475569"/>
                </a:solidFill>
                <a:latin typeface="Aptos"/>
              </a:defRPr>
            </a:pPr>
            <a:r>
              <a:t>Future professional workflow mode for registered migration agents or legal practitioners</a:t>
            </a:r>
          </a:p>
        </p:txBody>
      </p:sp>
      <p:sp>
        <p:nvSpPr>
          <p:cNvPr id="21" name="TextBox 20"/>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22" name="TextBox 21"/>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What sets AussieVisaDocs apart.</a:t>
            </a:r>
          </a:p>
        </p:txBody>
      </p:sp>
      <p:sp>
        <p:nvSpPr>
          <p:cNvPr id="5" name="Rounded Rectangle 4"/>
          <p:cNvSpPr/>
          <p:nvPr/>
        </p:nvSpPr>
        <p:spPr>
          <a:xfrm>
            <a:off x="731520" y="1691640"/>
            <a:ext cx="324612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31520" y="1691640"/>
            <a:ext cx="73152" cy="123444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828800"/>
            <a:ext cx="2926079" cy="274320"/>
          </a:xfrm>
          <a:prstGeom prst="rect">
            <a:avLst/>
          </a:prstGeom>
          <a:noFill/>
        </p:spPr>
        <p:txBody>
          <a:bodyPr wrap="square">
            <a:spAutoFit/>
          </a:bodyPr>
          <a:lstStyle/>
          <a:p>
            <a:pPr>
              <a:defRPr sz="1500" b="1">
                <a:solidFill>
                  <a:srgbClr val="0F172A"/>
                </a:solidFill>
                <a:latin typeface="Aptos"/>
              </a:defRPr>
            </a:pPr>
            <a:r>
              <a:t>Multilingual drafting support</a:t>
            </a:r>
          </a:p>
        </p:txBody>
      </p:sp>
      <p:sp>
        <p:nvSpPr>
          <p:cNvPr id="8" name="TextBox 7"/>
          <p:cNvSpPr txBox="1"/>
          <p:nvPr/>
        </p:nvSpPr>
        <p:spPr>
          <a:xfrm>
            <a:off x="914400" y="2194560"/>
            <a:ext cx="2926079" cy="594360"/>
          </a:xfrm>
          <a:prstGeom prst="rect">
            <a:avLst/>
          </a:prstGeom>
          <a:noFill/>
        </p:spPr>
        <p:txBody>
          <a:bodyPr wrap="square">
            <a:spAutoFit/>
          </a:bodyPr>
          <a:lstStyle/>
          <a:p>
            <a:pPr>
              <a:defRPr sz="1100" b="0">
                <a:solidFill>
                  <a:srgbClr val="475569"/>
                </a:solidFill>
                <a:latin typeface="Aptos"/>
              </a:defRPr>
            </a:pPr>
            <a:r>
              <a:t>Designed as a focused capability within the document preparation workflow.</a:t>
            </a:r>
          </a:p>
        </p:txBody>
      </p:sp>
      <p:sp>
        <p:nvSpPr>
          <p:cNvPr id="9" name="Rounded Rectangle 8"/>
          <p:cNvSpPr/>
          <p:nvPr/>
        </p:nvSpPr>
        <p:spPr>
          <a:xfrm>
            <a:off x="4434840" y="1691640"/>
            <a:ext cx="324612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4434840" y="1691640"/>
            <a:ext cx="73152" cy="1234440"/>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617720" y="1828800"/>
            <a:ext cx="2926079" cy="274320"/>
          </a:xfrm>
          <a:prstGeom prst="rect">
            <a:avLst/>
          </a:prstGeom>
          <a:noFill/>
        </p:spPr>
        <p:txBody>
          <a:bodyPr wrap="square">
            <a:spAutoFit/>
          </a:bodyPr>
          <a:lstStyle/>
          <a:p>
            <a:pPr>
              <a:defRPr sz="1500" b="1">
                <a:solidFill>
                  <a:srgbClr val="0F172A"/>
                </a:solidFill>
                <a:latin typeface="Aptos"/>
              </a:defRPr>
            </a:pPr>
            <a:r>
              <a:t>Structured document preparation workflows</a:t>
            </a:r>
          </a:p>
        </p:txBody>
      </p:sp>
      <p:sp>
        <p:nvSpPr>
          <p:cNvPr id="12" name="TextBox 11"/>
          <p:cNvSpPr txBox="1"/>
          <p:nvPr/>
        </p:nvSpPr>
        <p:spPr>
          <a:xfrm>
            <a:off x="4617720" y="2194560"/>
            <a:ext cx="2926079" cy="594360"/>
          </a:xfrm>
          <a:prstGeom prst="rect">
            <a:avLst/>
          </a:prstGeom>
          <a:noFill/>
        </p:spPr>
        <p:txBody>
          <a:bodyPr wrap="square">
            <a:spAutoFit/>
          </a:bodyPr>
          <a:lstStyle/>
          <a:p>
            <a:pPr>
              <a:defRPr sz="1100" b="0">
                <a:solidFill>
                  <a:srgbClr val="475569"/>
                </a:solidFill>
                <a:latin typeface="Aptos"/>
              </a:defRPr>
            </a:pPr>
            <a:r>
              <a:t>Designed as a focused capability within the document preparation workflow.</a:t>
            </a:r>
          </a:p>
        </p:txBody>
      </p:sp>
      <p:sp>
        <p:nvSpPr>
          <p:cNvPr id="13" name="Rounded Rectangle 12"/>
          <p:cNvSpPr/>
          <p:nvPr/>
        </p:nvSpPr>
        <p:spPr>
          <a:xfrm>
            <a:off x="8138160" y="1691640"/>
            <a:ext cx="324612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138160" y="1691640"/>
            <a:ext cx="73152" cy="1234440"/>
          </a:xfrm>
          <a:prstGeom prst="rect">
            <a:avLst/>
          </a:prstGeom>
          <a:solidFill>
            <a:srgbClr val="16A3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321040" y="1828800"/>
            <a:ext cx="2926079" cy="274320"/>
          </a:xfrm>
          <a:prstGeom prst="rect">
            <a:avLst/>
          </a:prstGeom>
          <a:noFill/>
        </p:spPr>
        <p:txBody>
          <a:bodyPr wrap="square">
            <a:spAutoFit/>
          </a:bodyPr>
          <a:lstStyle/>
          <a:p>
            <a:pPr>
              <a:defRPr sz="1500" b="1">
                <a:solidFill>
                  <a:srgbClr val="0F172A"/>
                </a:solidFill>
                <a:latin typeface="Aptos"/>
              </a:defRPr>
            </a:pPr>
            <a:r>
              <a:t>Evidence checklist organisation</a:t>
            </a:r>
          </a:p>
        </p:txBody>
      </p:sp>
      <p:sp>
        <p:nvSpPr>
          <p:cNvPr id="16" name="TextBox 15"/>
          <p:cNvSpPr txBox="1"/>
          <p:nvPr/>
        </p:nvSpPr>
        <p:spPr>
          <a:xfrm>
            <a:off x="8321040" y="2194560"/>
            <a:ext cx="2926079" cy="594360"/>
          </a:xfrm>
          <a:prstGeom prst="rect">
            <a:avLst/>
          </a:prstGeom>
          <a:noFill/>
        </p:spPr>
        <p:txBody>
          <a:bodyPr wrap="square">
            <a:spAutoFit/>
          </a:bodyPr>
          <a:lstStyle/>
          <a:p>
            <a:pPr>
              <a:defRPr sz="1100" b="0">
                <a:solidFill>
                  <a:srgbClr val="475569"/>
                </a:solidFill>
                <a:latin typeface="Aptos"/>
              </a:defRPr>
            </a:pPr>
            <a:r>
              <a:t>Designed as a focused capability within the document preparation workflow.</a:t>
            </a:r>
          </a:p>
        </p:txBody>
      </p:sp>
      <p:sp>
        <p:nvSpPr>
          <p:cNvPr id="17" name="Rounded Rectangle 16"/>
          <p:cNvSpPr/>
          <p:nvPr/>
        </p:nvSpPr>
        <p:spPr>
          <a:xfrm>
            <a:off x="731520" y="3291840"/>
            <a:ext cx="324612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31520" y="3291840"/>
            <a:ext cx="73152" cy="1234440"/>
          </a:xfrm>
          <a:prstGeom prst="rect">
            <a:avLst/>
          </a:prstGeom>
          <a:solidFill>
            <a:srgbClr val="7C3A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14400" y="3429000"/>
            <a:ext cx="2926079" cy="274320"/>
          </a:xfrm>
          <a:prstGeom prst="rect">
            <a:avLst/>
          </a:prstGeom>
          <a:noFill/>
        </p:spPr>
        <p:txBody>
          <a:bodyPr wrap="square">
            <a:spAutoFit/>
          </a:bodyPr>
          <a:lstStyle/>
          <a:p>
            <a:pPr>
              <a:defRPr sz="1500" b="1">
                <a:solidFill>
                  <a:srgbClr val="0F172A"/>
                </a:solidFill>
                <a:latin typeface="Aptos"/>
              </a:defRPr>
            </a:pPr>
            <a:r>
              <a:t>Source-aware preparation using official/public information</a:t>
            </a:r>
          </a:p>
        </p:txBody>
      </p:sp>
      <p:sp>
        <p:nvSpPr>
          <p:cNvPr id="20" name="TextBox 19"/>
          <p:cNvSpPr txBox="1"/>
          <p:nvPr/>
        </p:nvSpPr>
        <p:spPr>
          <a:xfrm>
            <a:off x="914400" y="3794760"/>
            <a:ext cx="2926079" cy="594360"/>
          </a:xfrm>
          <a:prstGeom prst="rect">
            <a:avLst/>
          </a:prstGeom>
          <a:noFill/>
        </p:spPr>
        <p:txBody>
          <a:bodyPr wrap="square">
            <a:spAutoFit/>
          </a:bodyPr>
          <a:lstStyle/>
          <a:p>
            <a:pPr>
              <a:defRPr sz="1100" b="0">
                <a:solidFill>
                  <a:srgbClr val="475569"/>
                </a:solidFill>
                <a:latin typeface="Aptos"/>
              </a:defRPr>
            </a:pPr>
            <a:r>
              <a:t>Designed as a focused capability within the document preparation workflow.</a:t>
            </a:r>
          </a:p>
        </p:txBody>
      </p:sp>
      <p:sp>
        <p:nvSpPr>
          <p:cNvPr id="21" name="Rounded Rectangle 20"/>
          <p:cNvSpPr/>
          <p:nvPr/>
        </p:nvSpPr>
        <p:spPr>
          <a:xfrm>
            <a:off x="4434840" y="3291840"/>
            <a:ext cx="324612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4434840" y="3291840"/>
            <a:ext cx="73152" cy="1234440"/>
          </a:xfrm>
          <a:prstGeom prst="rect">
            <a:avLst/>
          </a:prstGeom>
          <a:solidFill>
            <a:srgbClr val="D9770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617720" y="3429000"/>
            <a:ext cx="2926079" cy="274320"/>
          </a:xfrm>
          <a:prstGeom prst="rect">
            <a:avLst/>
          </a:prstGeom>
          <a:noFill/>
        </p:spPr>
        <p:txBody>
          <a:bodyPr wrap="square">
            <a:spAutoFit/>
          </a:bodyPr>
          <a:lstStyle/>
          <a:p>
            <a:pPr>
              <a:defRPr sz="1500" b="1">
                <a:solidFill>
                  <a:srgbClr val="0F172A"/>
                </a:solidFill>
                <a:latin typeface="Aptos"/>
              </a:defRPr>
            </a:pPr>
            <a:r>
              <a:t>Human review and professional escalation pathway</a:t>
            </a:r>
          </a:p>
        </p:txBody>
      </p:sp>
      <p:sp>
        <p:nvSpPr>
          <p:cNvPr id="24" name="TextBox 23"/>
          <p:cNvSpPr txBox="1"/>
          <p:nvPr/>
        </p:nvSpPr>
        <p:spPr>
          <a:xfrm>
            <a:off x="4617720" y="3794760"/>
            <a:ext cx="2926079" cy="594360"/>
          </a:xfrm>
          <a:prstGeom prst="rect">
            <a:avLst/>
          </a:prstGeom>
          <a:noFill/>
        </p:spPr>
        <p:txBody>
          <a:bodyPr wrap="square">
            <a:spAutoFit/>
          </a:bodyPr>
          <a:lstStyle/>
          <a:p>
            <a:pPr>
              <a:defRPr sz="1100" b="0">
                <a:solidFill>
                  <a:srgbClr val="475569"/>
                </a:solidFill>
                <a:latin typeface="Aptos"/>
              </a:defRPr>
            </a:pPr>
            <a:r>
              <a:t>Designed as a focused capability within the document preparation workflow.</a:t>
            </a:r>
          </a:p>
        </p:txBody>
      </p:sp>
      <p:sp>
        <p:nvSpPr>
          <p:cNvPr id="25" name="Rounded Rectangle 24"/>
          <p:cNvSpPr/>
          <p:nvPr/>
        </p:nvSpPr>
        <p:spPr>
          <a:xfrm>
            <a:off x="8138160" y="3291840"/>
            <a:ext cx="3246120" cy="12344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8138160" y="3291840"/>
            <a:ext cx="73152" cy="1234440"/>
          </a:xfrm>
          <a:prstGeom prst="rect">
            <a:avLst/>
          </a:prstGeom>
          <a:solidFill>
            <a:srgbClr val="0F76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321040" y="3429000"/>
            <a:ext cx="2926079" cy="274320"/>
          </a:xfrm>
          <a:prstGeom prst="rect">
            <a:avLst/>
          </a:prstGeom>
          <a:noFill/>
        </p:spPr>
        <p:txBody>
          <a:bodyPr wrap="square">
            <a:spAutoFit/>
          </a:bodyPr>
          <a:lstStyle/>
          <a:p>
            <a:pPr>
              <a:defRPr sz="1500" b="1">
                <a:solidFill>
                  <a:srgbClr val="0F172A"/>
                </a:solidFill>
                <a:latin typeface="Aptos"/>
              </a:defRPr>
            </a:pPr>
            <a:r>
              <a:t>Compliance-first positioning</a:t>
            </a:r>
          </a:p>
        </p:txBody>
      </p:sp>
      <p:sp>
        <p:nvSpPr>
          <p:cNvPr id="28" name="TextBox 27"/>
          <p:cNvSpPr txBox="1"/>
          <p:nvPr/>
        </p:nvSpPr>
        <p:spPr>
          <a:xfrm>
            <a:off x="8321040" y="3794760"/>
            <a:ext cx="2926079" cy="594360"/>
          </a:xfrm>
          <a:prstGeom prst="rect">
            <a:avLst/>
          </a:prstGeom>
          <a:noFill/>
        </p:spPr>
        <p:txBody>
          <a:bodyPr wrap="square">
            <a:spAutoFit/>
          </a:bodyPr>
          <a:lstStyle/>
          <a:p>
            <a:pPr>
              <a:defRPr sz="1100" b="0">
                <a:solidFill>
                  <a:srgbClr val="475569"/>
                </a:solidFill>
                <a:latin typeface="Aptos"/>
              </a:defRPr>
            </a:pPr>
            <a:r>
              <a:t>Designed as a focused capability within the document preparation workflow.</a:t>
            </a:r>
          </a:p>
        </p:txBody>
      </p:sp>
      <p:sp>
        <p:nvSpPr>
          <p:cNvPr id="29" name="TextBox 28"/>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30" name="TextBox 29"/>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From scattered documents to a structured preparation pack.</a:t>
            </a:r>
          </a:p>
        </p:txBody>
      </p:sp>
      <p:sp>
        <p:nvSpPr>
          <p:cNvPr id="5" name="Oval 4"/>
          <p:cNvSpPr/>
          <p:nvPr/>
        </p:nvSpPr>
        <p:spPr>
          <a:xfrm>
            <a:off x="1188720" y="1828800"/>
            <a:ext cx="640080" cy="6400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88720" y="1984248"/>
            <a:ext cx="640080" cy="182880"/>
          </a:xfrm>
          <a:prstGeom prst="rect">
            <a:avLst/>
          </a:prstGeom>
          <a:noFill/>
        </p:spPr>
        <p:txBody>
          <a:bodyPr wrap="square">
            <a:spAutoFit/>
          </a:bodyPr>
          <a:lstStyle/>
          <a:p>
            <a:pPr algn="ctr">
              <a:defRPr sz="1400" b="1">
                <a:solidFill>
                  <a:srgbClr val="FFFFFF"/>
                </a:solidFill>
                <a:latin typeface="Aptos"/>
              </a:defRPr>
            </a:pPr>
            <a:r>
              <a:t>1</a:t>
            </a:r>
          </a:p>
        </p:txBody>
      </p:sp>
      <p:sp>
        <p:nvSpPr>
          <p:cNvPr id="7" name="Rounded Rectangle 6"/>
          <p:cNvSpPr/>
          <p:nvPr/>
        </p:nvSpPr>
        <p:spPr>
          <a:xfrm>
            <a:off x="685800" y="2697480"/>
            <a:ext cx="1828800" cy="14630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2697480"/>
            <a:ext cx="73152" cy="146304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834640"/>
            <a:ext cx="1508760" cy="274320"/>
          </a:xfrm>
          <a:prstGeom prst="rect">
            <a:avLst/>
          </a:prstGeom>
          <a:noFill/>
        </p:spPr>
        <p:txBody>
          <a:bodyPr wrap="square">
            <a:spAutoFit/>
          </a:bodyPr>
          <a:lstStyle/>
          <a:p>
            <a:pPr>
              <a:defRPr sz="1500" b="1">
                <a:solidFill>
                  <a:srgbClr val="0F172A"/>
                </a:solidFill>
                <a:latin typeface="Aptos"/>
              </a:defRPr>
            </a:pPr>
            <a:r>
              <a:t>Select workflow or document type</a:t>
            </a:r>
          </a:p>
        </p:txBody>
      </p:sp>
      <p:sp>
        <p:nvSpPr>
          <p:cNvPr id="10" name="TextBox 9"/>
          <p:cNvSpPr txBox="1"/>
          <p:nvPr/>
        </p:nvSpPr>
        <p:spPr>
          <a:xfrm>
            <a:off x="868680" y="3200400"/>
            <a:ext cx="1508760" cy="822960"/>
          </a:xfrm>
          <a:prstGeom prst="rect">
            <a:avLst/>
          </a:prstGeom>
          <a:noFill/>
        </p:spPr>
        <p:txBody>
          <a:bodyPr wrap="square">
            <a:spAutoFit/>
          </a:bodyPr>
          <a:lstStyle/>
          <a:p>
            <a:pPr>
              <a:defRPr sz="1100" b="0">
                <a:solidFill>
                  <a:srgbClr val="475569"/>
                </a:solidFill>
                <a:latin typeface="Aptos"/>
              </a:defRPr>
            </a:pPr>
          </a:p>
        </p:txBody>
      </p:sp>
      <p:cxnSp>
        <p:nvCxnSpPr>
          <p:cNvPr id="11" name="Connector 10"/>
          <p:cNvCxnSpPr/>
          <p:nvPr/>
        </p:nvCxnSpPr>
        <p:spPr>
          <a:xfrm>
            <a:off x="2423160" y="2148840"/>
            <a:ext cx="502920" cy="0"/>
          </a:xfrm>
          <a:prstGeom prst="line">
            <a:avLst/>
          </a:prstGeom>
          <a:ln w="25400">
            <a:solidFill>
              <a:srgbClr val="94A3B8"/>
            </a:solidFill>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9000" y="1828800"/>
            <a:ext cx="640080" cy="6400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429000" y="1984248"/>
            <a:ext cx="640080" cy="182880"/>
          </a:xfrm>
          <a:prstGeom prst="rect">
            <a:avLst/>
          </a:prstGeom>
          <a:noFill/>
        </p:spPr>
        <p:txBody>
          <a:bodyPr wrap="square">
            <a:spAutoFit/>
          </a:bodyPr>
          <a:lstStyle/>
          <a:p>
            <a:pPr algn="ctr">
              <a:defRPr sz="1400" b="1">
                <a:solidFill>
                  <a:srgbClr val="FFFFFF"/>
                </a:solidFill>
                <a:latin typeface="Aptos"/>
              </a:defRPr>
            </a:pPr>
            <a:r>
              <a:t>2</a:t>
            </a:r>
          </a:p>
        </p:txBody>
      </p:sp>
      <p:sp>
        <p:nvSpPr>
          <p:cNvPr id="14" name="Rounded Rectangle 13"/>
          <p:cNvSpPr/>
          <p:nvPr/>
        </p:nvSpPr>
        <p:spPr>
          <a:xfrm>
            <a:off x="2926080" y="2697480"/>
            <a:ext cx="1828800" cy="14630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2926080" y="2697480"/>
            <a:ext cx="73152" cy="146304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3108960" y="2834640"/>
            <a:ext cx="1508760" cy="274320"/>
          </a:xfrm>
          <a:prstGeom prst="rect">
            <a:avLst/>
          </a:prstGeom>
          <a:noFill/>
        </p:spPr>
        <p:txBody>
          <a:bodyPr wrap="square">
            <a:spAutoFit/>
          </a:bodyPr>
          <a:lstStyle/>
          <a:p>
            <a:pPr>
              <a:defRPr sz="1500" b="1">
                <a:solidFill>
                  <a:srgbClr val="0F172A"/>
                </a:solidFill>
                <a:latin typeface="Aptos"/>
              </a:defRPr>
            </a:pPr>
            <a:r>
              <a:t>Add user-provided details and supporting files</a:t>
            </a:r>
          </a:p>
        </p:txBody>
      </p:sp>
      <p:sp>
        <p:nvSpPr>
          <p:cNvPr id="17" name="TextBox 16"/>
          <p:cNvSpPr txBox="1"/>
          <p:nvPr/>
        </p:nvSpPr>
        <p:spPr>
          <a:xfrm>
            <a:off x="3108960" y="3200400"/>
            <a:ext cx="1508760" cy="822960"/>
          </a:xfrm>
          <a:prstGeom prst="rect">
            <a:avLst/>
          </a:prstGeom>
          <a:noFill/>
        </p:spPr>
        <p:txBody>
          <a:bodyPr wrap="square">
            <a:spAutoFit/>
          </a:bodyPr>
          <a:lstStyle/>
          <a:p>
            <a:pPr>
              <a:defRPr sz="1100" b="0">
                <a:solidFill>
                  <a:srgbClr val="475569"/>
                </a:solidFill>
                <a:latin typeface="Aptos"/>
              </a:defRPr>
            </a:pPr>
          </a:p>
        </p:txBody>
      </p:sp>
      <p:cxnSp>
        <p:nvCxnSpPr>
          <p:cNvPr id="18" name="Connector 17"/>
          <p:cNvCxnSpPr/>
          <p:nvPr/>
        </p:nvCxnSpPr>
        <p:spPr>
          <a:xfrm>
            <a:off x="4663440" y="2148840"/>
            <a:ext cx="502920" cy="0"/>
          </a:xfrm>
          <a:prstGeom prst="line">
            <a:avLst/>
          </a:prstGeom>
          <a:ln w="25400">
            <a:solidFill>
              <a:srgbClr val="94A3B8"/>
            </a:solidFill>
          </a:ln>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5669280" y="1828800"/>
            <a:ext cx="640080" cy="6400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669280" y="1984248"/>
            <a:ext cx="640080" cy="182880"/>
          </a:xfrm>
          <a:prstGeom prst="rect">
            <a:avLst/>
          </a:prstGeom>
          <a:noFill/>
        </p:spPr>
        <p:txBody>
          <a:bodyPr wrap="square">
            <a:spAutoFit/>
          </a:bodyPr>
          <a:lstStyle/>
          <a:p>
            <a:pPr algn="ctr">
              <a:defRPr sz="1400" b="1">
                <a:solidFill>
                  <a:srgbClr val="FFFFFF"/>
                </a:solidFill>
                <a:latin typeface="Aptos"/>
              </a:defRPr>
            </a:pPr>
            <a:r>
              <a:t>3</a:t>
            </a:r>
          </a:p>
        </p:txBody>
      </p:sp>
      <p:sp>
        <p:nvSpPr>
          <p:cNvPr id="21" name="Rounded Rectangle 20"/>
          <p:cNvSpPr/>
          <p:nvPr/>
        </p:nvSpPr>
        <p:spPr>
          <a:xfrm>
            <a:off x="5166360" y="2697480"/>
            <a:ext cx="1828800" cy="14630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166360" y="2697480"/>
            <a:ext cx="73152" cy="146304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349240" y="2834640"/>
            <a:ext cx="1508760" cy="274320"/>
          </a:xfrm>
          <a:prstGeom prst="rect">
            <a:avLst/>
          </a:prstGeom>
          <a:noFill/>
        </p:spPr>
        <p:txBody>
          <a:bodyPr wrap="square">
            <a:spAutoFit/>
          </a:bodyPr>
          <a:lstStyle/>
          <a:p>
            <a:pPr>
              <a:defRPr sz="1500" b="1">
                <a:solidFill>
                  <a:srgbClr val="0F172A"/>
                </a:solidFill>
                <a:latin typeface="Aptos"/>
              </a:defRPr>
            </a:pPr>
            <a:r>
              <a:t>Draft, translate, or rewrite content</a:t>
            </a:r>
          </a:p>
        </p:txBody>
      </p:sp>
      <p:sp>
        <p:nvSpPr>
          <p:cNvPr id="24" name="TextBox 23"/>
          <p:cNvSpPr txBox="1"/>
          <p:nvPr/>
        </p:nvSpPr>
        <p:spPr>
          <a:xfrm>
            <a:off x="5349240" y="3200400"/>
            <a:ext cx="1508760" cy="822960"/>
          </a:xfrm>
          <a:prstGeom prst="rect">
            <a:avLst/>
          </a:prstGeom>
          <a:noFill/>
        </p:spPr>
        <p:txBody>
          <a:bodyPr wrap="square">
            <a:spAutoFit/>
          </a:bodyPr>
          <a:lstStyle/>
          <a:p>
            <a:pPr>
              <a:defRPr sz="1100" b="0">
                <a:solidFill>
                  <a:srgbClr val="475569"/>
                </a:solidFill>
                <a:latin typeface="Aptos"/>
              </a:defRPr>
            </a:pPr>
          </a:p>
        </p:txBody>
      </p:sp>
      <p:cxnSp>
        <p:nvCxnSpPr>
          <p:cNvPr id="25" name="Connector 24"/>
          <p:cNvCxnSpPr/>
          <p:nvPr/>
        </p:nvCxnSpPr>
        <p:spPr>
          <a:xfrm>
            <a:off x="6903720" y="2148840"/>
            <a:ext cx="502920" cy="0"/>
          </a:xfrm>
          <a:prstGeom prst="line">
            <a:avLst/>
          </a:prstGeom>
          <a:ln w="25400">
            <a:solidFill>
              <a:srgbClr val="94A3B8"/>
            </a:solidFill>
          </a:ln>
        </p:spPr>
        <p:style>
          <a:lnRef idx="2">
            <a:schemeClr val="accent1"/>
          </a:lnRef>
          <a:fillRef idx="0">
            <a:schemeClr val="accent1"/>
          </a:fillRef>
          <a:effectRef idx="1">
            <a:schemeClr val="accent1"/>
          </a:effectRef>
          <a:fontRef idx="minor">
            <a:schemeClr val="tx1"/>
          </a:fontRef>
        </p:style>
      </p:cxnSp>
      <p:sp>
        <p:nvSpPr>
          <p:cNvPr id="26" name="Oval 25"/>
          <p:cNvSpPr/>
          <p:nvPr/>
        </p:nvSpPr>
        <p:spPr>
          <a:xfrm>
            <a:off x="7909560" y="1828800"/>
            <a:ext cx="640080" cy="6400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909560" y="1984248"/>
            <a:ext cx="640080" cy="182880"/>
          </a:xfrm>
          <a:prstGeom prst="rect">
            <a:avLst/>
          </a:prstGeom>
          <a:noFill/>
        </p:spPr>
        <p:txBody>
          <a:bodyPr wrap="square">
            <a:spAutoFit/>
          </a:bodyPr>
          <a:lstStyle/>
          <a:p>
            <a:pPr algn="ctr">
              <a:defRPr sz="1400" b="1">
                <a:solidFill>
                  <a:srgbClr val="FFFFFF"/>
                </a:solidFill>
                <a:latin typeface="Aptos"/>
              </a:defRPr>
            </a:pPr>
            <a:r>
              <a:t>4</a:t>
            </a:r>
          </a:p>
        </p:txBody>
      </p:sp>
      <p:sp>
        <p:nvSpPr>
          <p:cNvPr id="28" name="Rounded Rectangle 27"/>
          <p:cNvSpPr/>
          <p:nvPr/>
        </p:nvSpPr>
        <p:spPr>
          <a:xfrm>
            <a:off x="7406640" y="2697480"/>
            <a:ext cx="1828800" cy="14630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7406640" y="2697480"/>
            <a:ext cx="73152" cy="146304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589520" y="2834640"/>
            <a:ext cx="1508760" cy="274320"/>
          </a:xfrm>
          <a:prstGeom prst="rect">
            <a:avLst/>
          </a:prstGeom>
          <a:noFill/>
        </p:spPr>
        <p:txBody>
          <a:bodyPr wrap="square">
            <a:spAutoFit/>
          </a:bodyPr>
          <a:lstStyle/>
          <a:p>
            <a:pPr>
              <a:defRPr sz="1500" b="1">
                <a:solidFill>
                  <a:srgbClr val="0F172A"/>
                </a:solidFill>
                <a:latin typeface="Aptos"/>
              </a:defRPr>
            </a:pPr>
            <a:r>
              <a:t>Organise documents against a preparation checklist</a:t>
            </a:r>
          </a:p>
        </p:txBody>
      </p:sp>
      <p:sp>
        <p:nvSpPr>
          <p:cNvPr id="31" name="TextBox 30"/>
          <p:cNvSpPr txBox="1"/>
          <p:nvPr/>
        </p:nvSpPr>
        <p:spPr>
          <a:xfrm>
            <a:off x="7589520" y="3200400"/>
            <a:ext cx="1508760" cy="822960"/>
          </a:xfrm>
          <a:prstGeom prst="rect">
            <a:avLst/>
          </a:prstGeom>
          <a:noFill/>
        </p:spPr>
        <p:txBody>
          <a:bodyPr wrap="square">
            <a:spAutoFit/>
          </a:bodyPr>
          <a:lstStyle/>
          <a:p>
            <a:pPr>
              <a:defRPr sz="1100" b="0">
                <a:solidFill>
                  <a:srgbClr val="475569"/>
                </a:solidFill>
                <a:latin typeface="Aptos"/>
              </a:defRPr>
            </a:pPr>
          </a:p>
        </p:txBody>
      </p:sp>
      <p:cxnSp>
        <p:nvCxnSpPr>
          <p:cNvPr id="32" name="Connector 31"/>
          <p:cNvCxnSpPr/>
          <p:nvPr/>
        </p:nvCxnSpPr>
        <p:spPr>
          <a:xfrm>
            <a:off x="9144000" y="2148840"/>
            <a:ext cx="502920" cy="0"/>
          </a:xfrm>
          <a:prstGeom prst="line">
            <a:avLst/>
          </a:prstGeom>
          <a:ln w="25400">
            <a:solidFill>
              <a:srgbClr val="94A3B8"/>
            </a:solidFill>
          </a:ln>
        </p:spPr>
        <p:style>
          <a:lnRef idx="2">
            <a:schemeClr val="accent1"/>
          </a:lnRef>
          <a:fillRef idx="0">
            <a:schemeClr val="accent1"/>
          </a:fillRef>
          <a:effectRef idx="1">
            <a:schemeClr val="accent1"/>
          </a:effectRef>
          <a:fontRef idx="minor">
            <a:schemeClr val="tx1"/>
          </a:fontRef>
        </p:style>
      </p:cxnSp>
      <p:sp>
        <p:nvSpPr>
          <p:cNvPr id="33" name="Oval 32"/>
          <p:cNvSpPr/>
          <p:nvPr/>
        </p:nvSpPr>
        <p:spPr>
          <a:xfrm>
            <a:off x="10149840" y="1828800"/>
            <a:ext cx="640080" cy="6400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10149840" y="1984248"/>
            <a:ext cx="640080" cy="182880"/>
          </a:xfrm>
          <a:prstGeom prst="rect">
            <a:avLst/>
          </a:prstGeom>
          <a:noFill/>
        </p:spPr>
        <p:txBody>
          <a:bodyPr wrap="square">
            <a:spAutoFit/>
          </a:bodyPr>
          <a:lstStyle/>
          <a:p>
            <a:pPr algn="ctr">
              <a:defRPr sz="1400" b="1">
                <a:solidFill>
                  <a:srgbClr val="FFFFFF"/>
                </a:solidFill>
                <a:latin typeface="Aptos"/>
              </a:defRPr>
            </a:pPr>
            <a:r>
              <a:t>5</a:t>
            </a:r>
          </a:p>
        </p:txBody>
      </p:sp>
      <p:sp>
        <p:nvSpPr>
          <p:cNvPr id="35" name="Rounded Rectangle 34"/>
          <p:cNvSpPr/>
          <p:nvPr/>
        </p:nvSpPr>
        <p:spPr>
          <a:xfrm>
            <a:off x="9646920" y="2697480"/>
            <a:ext cx="1828800" cy="146304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a:off x="9646920" y="2697480"/>
            <a:ext cx="73152" cy="146304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9829800" y="2834640"/>
            <a:ext cx="1508760" cy="274320"/>
          </a:xfrm>
          <a:prstGeom prst="rect">
            <a:avLst/>
          </a:prstGeom>
          <a:noFill/>
        </p:spPr>
        <p:txBody>
          <a:bodyPr wrap="square">
            <a:spAutoFit/>
          </a:bodyPr>
          <a:lstStyle/>
          <a:p>
            <a:pPr>
              <a:defRPr sz="1500" b="1">
                <a:solidFill>
                  <a:srgbClr val="0F172A"/>
                </a:solidFill>
                <a:latin typeface="Aptos"/>
              </a:defRPr>
            </a:pPr>
            <a:r>
              <a:t>Export a review-ready document pack</a:t>
            </a:r>
          </a:p>
        </p:txBody>
      </p:sp>
      <p:sp>
        <p:nvSpPr>
          <p:cNvPr id="38" name="TextBox 37"/>
          <p:cNvSpPr txBox="1"/>
          <p:nvPr/>
        </p:nvSpPr>
        <p:spPr>
          <a:xfrm>
            <a:off x="9829800" y="3200400"/>
            <a:ext cx="1508760" cy="822960"/>
          </a:xfrm>
          <a:prstGeom prst="rect">
            <a:avLst/>
          </a:prstGeom>
          <a:noFill/>
        </p:spPr>
        <p:txBody>
          <a:bodyPr wrap="square">
            <a:spAutoFit/>
          </a:bodyPr>
          <a:lstStyle/>
          <a:p>
            <a:pPr>
              <a:defRPr sz="1100" b="0">
                <a:solidFill>
                  <a:srgbClr val="475569"/>
                </a:solidFill>
                <a:latin typeface="Aptos"/>
              </a:defRPr>
            </a:pPr>
          </a:p>
        </p:txBody>
      </p:sp>
      <p:sp>
        <p:nvSpPr>
          <p:cNvPr id="39" name="Rounded Rectangle 38"/>
          <p:cNvSpPr/>
          <p:nvPr/>
        </p:nvSpPr>
        <p:spPr>
          <a:xfrm>
            <a:off x="3337560" y="5257800"/>
            <a:ext cx="5486400" cy="64008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a:off x="3337560" y="5257800"/>
            <a:ext cx="73152" cy="640080"/>
          </a:xfrm>
          <a:prstGeom prst="rect">
            <a:avLst/>
          </a:prstGeom>
          <a:solidFill>
            <a:srgbClr val="EF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3520440" y="5394960"/>
            <a:ext cx="5166360" cy="274320"/>
          </a:xfrm>
          <a:prstGeom prst="rect">
            <a:avLst/>
          </a:prstGeom>
          <a:noFill/>
        </p:spPr>
        <p:txBody>
          <a:bodyPr wrap="square">
            <a:spAutoFit/>
          </a:bodyPr>
          <a:lstStyle/>
          <a:p>
            <a:pPr>
              <a:defRPr sz="1500" b="1">
                <a:solidFill>
                  <a:srgbClr val="0F172A"/>
                </a:solidFill>
                <a:latin typeface="Aptos"/>
              </a:defRPr>
            </a:pPr>
            <a:r>
              <a:t>Drafting support only. Not migration or legal advice.</a:t>
            </a:r>
          </a:p>
        </p:txBody>
      </p:sp>
      <p:sp>
        <p:nvSpPr>
          <p:cNvPr id="42" name="TextBox 41"/>
          <p:cNvSpPr txBox="1"/>
          <p:nvPr/>
        </p:nvSpPr>
        <p:spPr>
          <a:xfrm>
            <a:off x="3520440" y="5760720"/>
            <a:ext cx="5166360" cy="0"/>
          </a:xfrm>
          <a:prstGeom prst="rect">
            <a:avLst/>
          </a:prstGeom>
          <a:noFill/>
        </p:spPr>
        <p:txBody>
          <a:bodyPr wrap="square">
            <a:spAutoFit/>
          </a:bodyPr>
          <a:lstStyle/>
          <a:p>
            <a:pPr>
              <a:defRPr sz="1100" b="0">
                <a:solidFill>
                  <a:srgbClr val="475569"/>
                </a:solidFill>
                <a:latin typeface="Aptos"/>
              </a:defRPr>
            </a:pPr>
          </a:p>
        </p:txBody>
      </p:sp>
      <p:sp>
        <p:nvSpPr>
          <p:cNvPr id="43" name="TextBox 42"/>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44" name="TextBox 43"/>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Drafting support, not migration advice.</a:t>
            </a:r>
          </a:p>
        </p:txBody>
      </p:sp>
      <p:sp>
        <p:nvSpPr>
          <p:cNvPr id="5" name="Rounded Rectangle 4"/>
          <p:cNvSpPr/>
          <p:nvPr/>
        </p:nvSpPr>
        <p:spPr>
          <a:xfrm>
            <a:off x="777240" y="1600200"/>
            <a:ext cx="5029200" cy="86868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77240" y="1600200"/>
            <a:ext cx="73152" cy="868680"/>
          </a:xfrm>
          <a:prstGeom prst="rect">
            <a:avLst/>
          </a:prstGeom>
          <a:solidFill>
            <a:srgbClr val="EF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4709160" cy="274320"/>
          </a:xfrm>
          <a:prstGeom prst="rect">
            <a:avLst/>
          </a:prstGeom>
          <a:noFill/>
        </p:spPr>
        <p:txBody>
          <a:bodyPr wrap="square">
            <a:spAutoFit/>
          </a:bodyPr>
          <a:lstStyle/>
          <a:p>
            <a:pPr>
              <a:defRPr sz="1500" b="1">
                <a:solidFill>
                  <a:srgbClr val="0F172A"/>
                </a:solidFill>
                <a:latin typeface="Aptos"/>
              </a:defRPr>
            </a:pPr>
            <a:r>
              <a:t>No visa outcome guarantees</a:t>
            </a:r>
          </a:p>
        </p:txBody>
      </p:sp>
      <p:sp>
        <p:nvSpPr>
          <p:cNvPr id="8" name="TextBox 7"/>
          <p:cNvSpPr txBox="1"/>
          <p:nvPr/>
        </p:nvSpPr>
        <p:spPr>
          <a:xfrm>
            <a:off x="960120" y="2103120"/>
            <a:ext cx="4709160" cy="228600"/>
          </a:xfrm>
          <a:prstGeom prst="rect">
            <a:avLst/>
          </a:prstGeom>
          <a:noFill/>
        </p:spPr>
        <p:txBody>
          <a:bodyPr wrap="square">
            <a:spAutoFit/>
          </a:bodyPr>
          <a:lstStyle/>
          <a:p>
            <a:pPr>
              <a:defRPr sz="1100" b="0">
                <a:solidFill>
                  <a:srgbClr val="475569"/>
                </a:solidFill>
                <a:latin typeface="Aptos"/>
              </a:defRPr>
            </a:pPr>
          </a:p>
        </p:txBody>
      </p:sp>
      <p:sp>
        <p:nvSpPr>
          <p:cNvPr id="9" name="Rounded Rectangle 8"/>
          <p:cNvSpPr/>
          <p:nvPr/>
        </p:nvSpPr>
        <p:spPr>
          <a:xfrm>
            <a:off x="6263640" y="1600200"/>
            <a:ext cx="5029200" cy="86868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6263640" y="1600200"/>
            <a:ext cx="73152" cy="86868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46520" y="1737360"/>
            <a:ext cx="4709160" cy="274320"/>
          </a:xfrm>
          <a:prstGeom prst="rect">
            <a:avLst/>
          </a:prstGeom>
          <a:noFill/>
        </p:spPr>
        <p:txBody>
          <a:bodyPr wrap="square">
            <a:spAutoFit/>
          </a:bodyPr>
          <a:lstStyle/>
          <a:p>
            <a:pPr>
              <a:defRPr sz="1500" b="1">
                <a:solidFill>
                  <a:srgbClr val="0F172A"/>
                </a:solidFill>
                <a:latin typeface="Aptos"/>
              </a:defRPr>
            </a:pPr>
            <a:r>
              <a:t>No legal or migration advice</a:t>
            </a:r>
          </a:p>
        </p:txBody>
      </p:sp>
      <p:sp>
        <p:nvSpPr>
          <p:cNvPr id="12" name="TextBox 11"/>
          <p:cNvSpPr txBox="1"/>
          <p:nvPr/>
        </p:nvSpPr>
        <p:spPr>
          <a:xfrm>
            <a:off x="6446520" y="2103120"/>
            <a:ext cx="4709160" cy="228600"/>
          </a:xfrm>
          <a:prstGeom prst="rect">
            <a:avLst/>
          </a:prstGeom>
          <a:noFill/>
        </p:spPr>
        <p:txBody>
          <a:bodyPr wrap="square">
            <a:spAutoFit/>
          </a:bodyPr>
          <a:lstStyle/>
          <a:p>
            <a:pPr>
              <a:defRPr sz="1100" b="0">
                <a:solidFill>
                  <a:srgbClr val="475569"/>
                </a:solidFill>
                <a:latin typeface="Aptos"/>
              </a:defRPr>
            </a:pPr>
          </a:p>
        </p:txBody>
      </p:sp>
      <p:sp>
        <p:nvSpPr>
          <p:cNvPr id="13" name="Rounded Rectangle 12"/>
          <p:cNvSpPr/>
          <p:nvPr/>
        </p:nvSpPr>
        <p:spPr>
          <a:xfrm>
            <a:off x="777240" y="2743200"/>
            <a:ext cx="5029200" cy="86868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777240" y="2743200"/>
            <a:ext cx="73152" cy="868680"/>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60120" y="2880360"/>
            <a:ext cx="4709160" cy="274320"/>
          </a:xfrm>
          <a:prstGeom prst="rect">
            <a:avLst/>
          </a:prstGeom>
          <a:noFill/>
        </p:spPr>
        <p:txBody>
          <a:bodyPr wrap="square">
            <a:spAutoFit/>
          </a:bodyPr>
          <a:lstStyle/>
          <a:p>
            <a:pPr>
              <a:defRPr sz="1500" b="1">
                <a:solidFill>
                  <a:srgbClr val="0F172A"/>
                </a:solidFill>
                <a:latin typeface="Aptos"/>
              </a:defRPr>
            </a:pPr>
            <a:r>
              <a:t>No replacement for official sources or qualified professionals</a:t>
            </a:r>
          </a:p>
        </p:txBody>
      </p:sp>
      <p:sp>
        <p:nvSpPr>
          <p:cNvPr id="16" name="TextBox 15"/>
          <p:cNvSpPr txBox="1"/>
          <p:nvPr/>
        </p:nvSpPr>
        <p:spPr>
          <a:xfrm>
            <a:off x="960120" y="3246120"/>
            <a:ext cx="4709160" cy="228600"/>
          </a:xfrm>
          <a:prstGeom prst="rect">
            <a:avLst/>
          </a:prstGeom>
          <a:noFill/>
        </p:spPr>
        <p:txBody>
          <a:bodyPr wrap="square">
            <a:spAutoFit/>
          </a:bodyPr>
          <a:lstStyle/>
          <a:p>
            <a:pPr>
              <a:defRPr sz="1100" b="0">
                <a:solidFill>
                  <a:srgbClr val="475569"/>
                </a:solidFill>
                <a:latin typeface="Aptos"/>
              </a:defRPr>
            </a:pPr>
          </a:p>
        </p:txBody>
      </p:sp>
      <p:sp>
        <p:nvSpPr>
          <p:cNvPr id="17" name="Rounded Rectangle 16"/>
          <p:cNvSpPr/>
          <p:nvPr/>
        </p:nvSpPr>
        <p:spPr>
          <a:xfrm>
            <a:off x="6263640" y="2743200"/>
            <a:ext cx="5029200" cy="86868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6263640" y="2743200"/>
            <a:ext cx="73152" cy="868680"/>
          </a:xfrm>
          <a:prstGeom prst="rect">
            <a:avLst/>
          </a:prstGeom>
          <a:solidFill>
            <a:srgbClr val="16A3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46520" y="2880360"/>
            <a:ext cx="4709160" cy="274320"/>
          </a:xfrm>
          <a:prstGeom prst="rect">
            <a:avLst/>
          </a:prstGeom>
          <a:noFill/>
        </p:spPr>
        <p:txBody>
          <a:bodyPr wrap="square">
            <a:spAutoFit/>
          </a:bodyPr>
          <a:lstStyle/>
          <a:p>
            <a:pPr>
              <a:defRPr sz="1500" b="1">
                <a:solidFill>
                  <a:srgbClr val="0F172A"/>
                </a:solidFill>
                <a:latin typeface="Aptos"/>
              </a:defRPr>
            </a:pPr>
            <a:r>
              <a:t>Encourages professional review where advice is required</a:t>
            </a:r>
          </a:p>
        </p:txBody>
      </p:sp>
      <p:sp>
        <p:nvSpPr>
          <p:cNvPr id="20" name="TextBox 19"/>
          <p:cNvSpPr txBox="1"/>
          <p:nvPr/>
        </p:nvSpPr>
        <p:spPr>
          <a:xfrm>
            <a:off x="6446520" y="3246120"/>
            <a:ext cx="4709160" cy="228600"/>
          </a:xfrm>
          <a:prstGeom prst="rect">
            <a:avLst/>
          </a:prstGeom>
          <a:noFill/>
        </p:spPr>
        <p:txBody>
          <a:bodyPr wrap="square">
            <a:spAutoFit/>
          </a:bodyPr>
          <a:lstStyle/>
          <a:p>
            <a:pPr>
              <a:defRPr sz="1100" b="0">
                <a:solidFill>
                  <a:srgbClr val="475569"/>
                </a:solidFill>
                <a:latin typeface="Aptos"/>
              </a:defRPr>
            </a:pPr>
          </a:p>
        </p:txBody>
      </p:sp>
      <p:sp>
        <p:nvSpPr>
          <p:cNvPr id="21" name="Rounded Rectangle 20"/>
          <p:cNvSpPr/>
          <p:nvPr/>
        </p:nvSpPr>
        <p:spPr>
          <a:xfrm>
            <a:off x="777240" y="3886200"/>
            <a:ext cx="5029200" cy="86868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777240" y="3886200"/>
            <a:ext cx="73152" cy="868680"/>
          </a:xfrm>
          <a:prstGeom prst="rect">
            <a:avLst/>
          </a:prstGeom>
          <a:solidFill>
            <a:srgbClr val="7C3A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60120" y="4023360"/>
            <a:ext cx="4709160" cy="274320"/>
          </a:xfrm>
          <a:prstGeom prst="rect">
            <a:avLst/>
          </a:prstGeom>
          <a:noFill/>
        </p:spPr>
        <p:txBody>
          <a:bodyPr wrap="square">
            <a:spAutoFit/>
          </a:bodyPr>
          <a:lstStyle/>
          <a:p>
            <a:pPr>
              <a:defRPr sz="1500" b="1">
                <a:solidFill>
                  <a:srgbClr val="0F172A"/>
                </a:solidFill>
                <a:latin typeface="Aptos"/>
              </a:defRPr>
            </a:pPr>
            <a:r>
              <a:t>Uses guardrails, disclaimers, audit trail, and source references</a:t>
            </a:r>
          </a:p>
        </p:txBody>
      </p:sp>
      <p:sp>
        <p:nvSpPr>
          <p:cNvPr id="24" name="TextBox 23"/>
          <p:cNvSpPr txBox="1"/>
          <p:nvPr/>
        </p:nvSpPr>
        <p:spPr>
          <a:xfrm>
            <a:off x="960120" y="4389120"/>
            <a:ext cx="4709160" cy="228600"/>
          </a:xfrm>
          <a:prstGeom prst="rect">
            <a:avLst/>
          </a:prstGeom>
          <a:noFill/>
        </p:spPr>
        <p:txBody>
          <a:bodyPr wrap="square">
            <a:spAutoFit/>
          </a:bodyPr>
          <a:lstStyle/>
          <a:p>
            <a:pPr>
              <a:defRPr sz="1100" b="0">
                <a:solidFill>
                  <a:srgbClr val="475569"/>
                </a:solidFill>
                <a:latin typeface="Aptos"/>
              </a:defRPr>
            </a:pPr>
          </a:p>
        </p:txBody>
      </p:sp>
      <p:sp>
        <p:nvSpPr>
          <p:cNvPr id="25" name="Rounded Rectangle 24"/>
          <p:cNvSpPr/>
          <p:nvPr/>
        </p:nvSpPr>
        <p:spPr>
          <a:xfrm>
            <a:off x="777240" y="5440680"/>
            <a:ext cx="10607040" cy="6858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777240" y="5440680"/>
            <a:ext cx="73152" cy="685800"/>
          </a:xfrm>
          <a:prstGeom prst="rect">
            <a:avLst/>
          </a:prstGeom>
          <a:solidFill>
            <a:srgbClr val="0B1F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60120" y="5577840"/>
            <a:ext cx="10287000" cy="274320"/>
          </a:xfrm>
          <a:prstGeom prst="rect">
            <a:avLst/>
          </a:prstGeom>
          <a:noFill/>
        </p:spPr>
        <p:txBody>
          <a:bodyPr wrap="square">
            <a:spAutoFit/>
          </a:bodyPr>
          <a:lstStyle/>
          <a:p>
            <a:pPr>
              <a:defRPr sz="1500" b="1">
                <a:solidFill>
                  <a:srgbClr val="0F172A"/>
                </a:solidFill>
                <a:latin typeface="Aptos"/>
              </a:defRPr>
            </a:pPr>
            <a:r>
              <a:t>Compliance-first copy</a:t>
            </a:r>
          </a:p>
        </p:txBody>
      </p:sp>
      <p:sp>
        <p:nvSpPr>
          <p:cNvPr id="28" name="TextBox 27"/>
          <p:cNvSpPr txBox="1"/>
          <p:nvPr/>
        </p:nvSpPr>
        <p:spPr>
          <a:xfrm>
            <a:off x="960120" y="5943600"/>
            <a:ext cx="10287000" cy="45720"/>
          </a:xfrm>
          <a:prstGeom prst="rect">
            <a:avLst/>
          </a:prstGeom>
          <a:noFill/>
        </p:spPr>
        <p:txBody>
          <a:bodyPr wrap="square">
            <a:spAutoFit/>
          </a:bodyPr>
          <a:lstStyle/>
          <a:p>
            <a:pPr>
              <a:defRPr sz="1100" b="0">
                <a:solidFill>
                  <a:srgbClr val="475569"/>
                </a:solidFill>
                <a:latin typeface="Aptos"/>
              </a:defRPr>
            </a:pPr>
            <a:r>
              <a:t>Use document drafting and workflow support, preparation support, and professional review pathways. Do not claim advice, eligibility assessment, recommendations, or outcome guarantees.</a:t>
            </a:r>
          </a:p>
        </p:txBody>
      </p:sp>
      <p:sp>
        <p:nvSpPr>
          <p:cNvPr id="29" name="TextBox 28"/>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30" name="TextBox 29"/>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High-Level Architecture</a:t>
            </a:r>
          </a:p>
        </p:txBody>
      </p:sp>
      <p:sp>
        <p:nvSpPr>
          <p:cNvPr id="5" name="TextBox 4"/>
          <p:cNvSpPr txBox="1"/>
          <p:nvPr/>
        </p:nvSpPr>
        <p:spPr>
          <a:xfrm>
            <a:off x="594360" y="1417320"/>
            <a:ext cx="9601200" cy="365760"/>
          </a:xfrm>
          <a:prstGeom prst="rect">
            <a:avLst/>
          </a:prstGeom>
          <a:noFill/>
        </p:spPr>
        <p:txBody>
          <a:bodyPr wrap="square">
            <a:spAutoFit/>
          </a:bodyPr>
          <a:lstStyle/>
          <a:p>
            <a:pPr>
              <a:defRPr sz="1400" b="0">
                <a:solidFill>
                  <a:srgbClr val="475569"/>
                </a:solidFill>
                <a:latin typeface="Aptos"/>
              </a:defRPr>
            </a:pPr>
          </a:p>
        </p:txBody>
      </p:sp>
      <p:pic>
        <p:nvPicPr>
          <p:cNvPr id="6" name="Picture 5" descr="aussievisadocs-architecture.png"/>
          <p:cNvPicPr>
            <a:picLocks noChangeAspect="1"/>
          </p:cNvPicPr>
          <p:nvPr/>
        </p:nvPicPr>
        <p:blipFill>
          <a:blip r:embed="rId2"/>
          <a:stretch>
            <a:fillRect/>
          </a:stretch>
        </p:blipFill>
        <p:spPr>
          <a:xfrm>
            <a:off x="822960" y="1417320"/>
            <a:ext cx="10607040" cy="5074920"/>
          </a:xfrm>
          <a:prstGeom prst="rect">
            <a:avLst/>
          </a:prstGeom>
        </p:spPr>
      </p:pic>
      <p:sp>
        <p:nvSpPr>
          <p:cNvPr id="7" name="TextBox 6"/>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8" name="TextBox 7"/>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8FAF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6858000" cy="411480"/>
          </a:xfrm>
          <a:prstGeom prst="rect">
            <a:avLst/>
          </a:prstGeom>
          <a:noFill/>
        </p:spPr>
        <p:txBody>
          <a:bodyPr wrap="square">
            <a:spAutoFit/>
          </a:bodyPr>
          <a:lstStyle/>
          <a:p>
            <a:pPr>
              <a:defRPr sz="1400" b="1">
                <a:solidFill>
                  <a:srgbClr val="F97316"/>
                </a:solidFill>
                <a:latin typeface="Aptos"/>
              </a:defRPr>
            </a:pPr>
            <a:r>
              <a:t>AussieVisaDocs</a:t>
            </a:r>
          </a:p>
        </p:txBody>
      </p:sp>
      <p:sp>
        <p:nvSpPr>
          <p:cNvPr id="4" name="TextBox 3"/>
          <p:cNvSpPr txBox="1"/>
          <p:nvPr/>
        </p:nvSpPr>
        <p:spPr>
          <a:xfrm>
            <a:off x="594360" y="731520"/>
            <a:ext cx="10789920" cy="685800"/>
          </a:xfrm>
          <a:prstGeom prst="rect">
            <a:avLst/>
          </a:prstGeom>
          <a:noFill/>
        </p:spPr>
        <p:txBody>
          <a:bodyPr wrap="square">
            <a:spAutoFit/>
          </a:bodyPr>
          <a:lstStyle/>
          <a:p>
            <a:pPr>
              <a:defRPr sz="3400" b="1">
                <a:solidFill>
                  <a:srgbClr val="0B1F3A"/>
                </a:solidFill>
                <a:latin typeface="Aptos"/>
              </a:defRPr>
            </a:pPr>
            <a:r>
              <a:t>Concept / beta build direction</a:t>
            </a:r>
          </a:p>
        </p:txBody>
      </p:sp>
      <p:sp>
        <p:nvSpPr>
          <p:cNvPr id="5" name="TextBox 4"/>
          <p:cNvSpPr txBox="1"/>
          <p:nvPr/>
        </p:nvSpPr>
        <p:spPr>
          <a:xfrm>
            <a:off x="594360" y="1417320"/>
            <a:ext cx="9601200" cy="365760"/>
          </a:xfrm>
          <a:prstGeom prst="rect">
            <a:avLst/>
          </a:prstGeom>
          <a:noFill/>
        </p:spPr>
        <p:txBody>
          <a:bodyPr wrap="square">
            <a:spAutoFit/>
          </a:bodyPr>
          <a:lstStyle/>
          <a:p>
            <a:pPr>
              <a:defRPr sz="1400" b="0">
                <a:solidFill>
                  <a:srgbClr val="475569"/>
                </a:solidFill>
                <a:latin typeface="Aptos"/>
              </a:defRPr>
            </a:pPr>
            <a:r>
              <a:t>Current status: Concept and product design in progress.</a:t>
            </a:r>
          </a:p>
        </p:txBody>
      </p:sp>
      <p:sp>
        <p:nvSpPr>
          <p:cNvPr id="6" name="Rounded Rectangle 5"/>
          <p:cNvSpPr/>
          <p:nvPr/>
        </p:nvSpPr>
        <p:spPr>
          <a:xfrm>
            <a:off x="777240" y="1645920"/>
            <a:ext cx="4983480" cy="11430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77240" y="1645920"/>
            <a:ext cx="73152" cy="1143000"/>
          </a:xfrm>
          <a:prstGeom prst="rect">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1783080"/>
            <a:ext cx="4663440" cy="274320"/>
          </a:xfrm>
          <a:prstGeom prst="rect">
            <a:avLst/>
          </a:prstGeom>
          <a:noFill/>
        </p:spPr>
        <p:txBody>
          <a:bodyPr wrap="square">
            <a:spAutoFit/>
          </a:bodyPr>
          <a:lstStyle/>
          <a:p>
            <a:pPr>
              <a:defRPr sz="1500" b="1">
                <a:solidFill>
                  <a:srgbClr val="0F172A"/>
                </a:solidFill>
                <a:latin typeface="Aptos"/>
              </a:defRPr>
            </a:pPr>
            <a:r>
              <a:t>Planned</a:t>
            </a:r>
          </a:p>
        </p:txBody>
      </p:sp>
      <p:sp>
        <p:nvSpPr>
          <p:cNvPr id="9" name="TextBox 8"/>
          <p:cNvSpPr txBox="1"/>
          <p:nvPr/>
        </p:nvSpPr>
        <p:spPr>
          <a:xfrm>
            <a:off x="960120" y="2148840"/>
            <a:ext cx="4663440" cy="502920"/>
          </a:xfrm>
          <a:prstGeom prst="rect">
            <a:avLst/>
          </a:prstGeom>
          <a:noFill/>
        </p:spPr>
        <p:txBody>
          <a:bodyPr wrap="square">
            <a:spAutoFit/>
          </a:bodyPr>
          <a:lstStyle/>
          <a:p>
            <a:pPr>
              <a:defRPr sz="1100" b="0">
                <a:solidFill>
                  <a:srgbClr val="475569"/>
                </a:solidFill>
                <a:latin typeface="Aptos"/>
              </a:defRPr>
            </a:pPr>
            <a:r>
              <a:t>Product page assets, architecture brief, public-safe copy, and workflow requirements.</a:t>
            </a:r>
          </a:p>
        </p:txBody>
      </p:sp>
      <p:sp>
        <p:nvSpPr>
          <p:cNvPr id="10" name="Rounded Rectangle 9"/>
          <p:cNvSpPr/>
          <p:nvPr/>
        </p:nvSpPr>
        <p:spPr>
          <a:xfrm>
            <a:off x="6263640" y="1645920"/>
            <a:ext cx="4983480" cy="11430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263640" y="1645920"/>
            <a:ext cx="73152" cy="1143000"/>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46520" y="1783080"/>
            <a:ext cx="4663440" cy="274320"/>
          </a:xfrm>
          <a:prstGeom prst="rect">
            <a:avLst/>
          </a:prstGeom>
          <a:noFill/>
        </p:spPr>
        <p:txBody>
          <a:bodyPr wrap="square">
            <a:spAutoFit/>
          </a:bodyPr>
          <a:lstStyle/>
          <a:p>
            <a:pPr>
              <a:defRPr sz="1500" b="1">
                <a:solidFill>
                  <a:srgbClr val="0F172A"/>
                </a:solidFill>
                <a:latin typeface="Aptos"/>
              </a:defRPr>
            </a:pPr>
            <a:r>
              <a:t>In design</a:t>
            </a:r>
          </a:p>
        </p:txBody>
      </p:sp>
      <p:sp>
        <p:nvSpPr>
          <p:cNvPr id="13" name="TextBox 12"/>
          <p:cNvSpPr txBox="1"/>
          <p:nvPr/>
        </p:nvSpPr>
        <p:spPr>
          <a:xfrm>
            <a:off x="6446520" y="2148840"/>
            <a:ext cx="4663440" cy="502920"/>
          </a:xfrm>
          <a:prstGeom prst="rect">
            <a:avLst/>
          </a:prstGeom>
          <a:noFill/>
        </p:spPr>
        <p:txBody>
          <a:bodyPr wrap="square">
            <a:spAutoFit/>
          </a:bodyPr>
          <a:lstStyle/>
          <a:p>
            <a:pPr>
              <a:defRPr sz="1100" b="0">
                <a:solidFill>
                  <a:srgbClr val="475569"/>
                </a:solidFill>
                <a:latin typeface="Aptos"/>
              </a:defRPr>
            </a:pPr>
            <a:r>
              <a:t>Structured drafting flows, multilingual answer support, evidence checklist concepts, and product guardrails.</a:t>
            </a:r>
          </a:p>
        </p:txBody>
      </p:sp>
      <p:sp>
        <p:nvSpPr>
          <p:cNvPr id="14" name="Rounded Rectangle 13"/>
          <p:cNvSpPr/>
          <p:nvPr/>
        </p:nvSpPr>
        <p:spPr>
          <a:xfrm>
            <a:off x="777240" y="3154680"/>
            <a:ext cx="4983480" cy="11430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777240" y="3154680"/>
            <a:ext cx="73152" cy="1143000"/>
          </a:xfrm>
          <a:prstGeom prst="rect">
            <a:avLst/>
          </a:prstGeom>
          <a:solidFill>
            <a:srgbClr val="16A3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0120" y="3291840"/>
            <a:ext cx="4663440" cy="274320"/>
          </a:xfrm>
          <a:prstGeom prst="rect">
            <a:avLst/>
          </a:prstGeom>
          <a:noFill/>
        </p:spPr>
        <p:txBody>
          <a:bodyPr wrap="square">
            <a:spAutoFit/>
          </a:bodyPr>
          <a:lstStyle/>
          <a:p>
            <a:pPr>
              <a:defRPr sz="1500" b="1">
                <a:solidFill>
                  <a:srgbClr val="0F172A"/>
                </a:solidFill>
                <a:latin typeface="Aptos"/>
              </a:defRPr>
            </a:pPr>
            <a:r>
              <a:t>Future beta</a:t>
            </a:r>
          </a:p>
        </p:txBody>
      </p:sp>
      <p:sp>
        <p:nvSpPr>
          <p:cNvPr id="17" name="TextBox 16"/>
          <p:cNvSpPr txBox="1"/>
          <p:nvPr/>
        </p:nvSpPr>
        <p:spPr>
          <a:xfrm>
            <a:off x="960120" y="3657600"/>
            <a:ext cx="4663440" cy="502920"/>
          </a:xfrm>
          <a:prstGeom prst="rect">
            <a:avLst/>
          </a:prstGeom>
          <a:noFill/>
        </p:spPr>
        <p:txBody>
          <a:bodyPr wrap="square">
            <a:spAutoFit/>
          </a:bodyPr>
          <a:lstStyle/>
          <a:p>
            <a:pPr>
              <a:defRPr sz="1100" b="0">
                <a:solidFill>
                  <a:srgbClr val="475569"/>
                </a:solidFill>
                <a:latin typeface="Aptos"/>
              </a:defRPr>
            </a:pPr>
            <a:r>
              <a:t>Private beta with selected users after core document workflow, persistence, review, and export features are stable.</a:t>
            </a:r>
          </a:p>
        </p:txBody>
      </p:sp>
      <p:sp>
        <p:nvSpPr>
          <p:cNvPr id="18" name="Rounded Rectangle 17"/>
          <p:cNvSpPr/>
          <p:nvPr/>
        </p:nvSpPr>
        <p:spPr>
          <a:xfrm>
            <a:off x="6263640" y="3154680"/>
            <a:ext cx="4983480" cy="1143000"/>
          </a:xfrm>
          <a:prstGeom prst="roundRect">
            <a:avLst/>
          </a:prstGeom>
          <a:solidFill>
            <a:srgbClr val="FFFFFF"/>
          </a:solidFill>
          <a:ln w="1270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263640" y="3154680"/>
            <a:ext cx="73152" cy="1143000"/>
          </a:xfrm>
          <a:prstGeom prst="rect">
            <a:avLst/>
          </a:prstGeom>
          <a:solidFill>
            <a:srgbClr val="7C3A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446520" y="3291840"/>
            <a:ext cx="4663440" cy="274320"/>
          </a:xfrm>
          <a:prstGeom prst="rect">
            <a:avLst/>
          </a:prstGeom>
          <a:noFill/>
        </p:spPr>
        <p:txBody>
          <a:bodyPr wrap="square">
            <a:spAutoFit/>
          </a:bodyPr>
          <a:lstStyle/>
          <a:p>
            <a:pPr>
              <a:defRPr sz="1500" b="1">
                <a:solidFill>
                  <a:srgbClr val="0F172A"/>
                </a:solidFill>
                <a:latin typeface="Aptos"/>
              </a:defRPr>
            </a:pPr>
            <a:r>
              <a:t>Future professional review workflow</a:t>
            </a:r>
          </a:p>
        </p:txBody>
      </p:sp>
      <p:sp>
        <p:nvSpPr>
          <p:cNvPr id="21" name="TextBox 20"/>
          <p:cNvSpPr txBox="1"/>
          <p:nvPr/>
        </p:nvSpPr>
        <p:spPr>
          <a:xfrm>
            <a:off x="6446520" y="3657600"/>
            <a:ext cx="4663440" cy="502920"/>
          </a:xfrm>
          <a:prstGeom prst="rect">
            <a:avLst/>
          </a:prstGeom>
          <a:noFill/>
        </p:spPr>
        <p:txBody>
          <a:bodyPr wrap="square">
            <a:spAutoFit/>
          </a:bodyPr>
          <a:lstStyle/>
          <a:p>
            <a:pPr>
              <a:defRPr sz="1100" b="0">
                <a:solidFill>
                  <a:srgbClr val="475569"/>
                </a:solidFill>
                <a:latin typeface="Aptos"/>
              </a:defRPr>
            </a:pPr>
            <a:r>
              <a:t>Optional pathway for registered migration agents or legal practitioners to review document packs where advice is required.</a:t>
            </a:r>
          </a:p>
        </p:txBody>
      </p:sp>
      <p:sp>
        <p:nvSpPr>
          <p:cNvPr id="22" name="TextBox 21"/>
          <p:cNvSpPr txBox="1"/>
          <p:nvPr/>
        </p:nvSpPr>
        <p:spPr>
          <a:xfrm>
            <a:off x="594360" y="6446520"/>
            <a:ext cx="5486400" cy="228600"/>
          </a:xfrm>
          <a:prstGeom prst="rect">
            <a:avLst/>
          </a:prstGeom>
          <a:noFill/>
        </p:spPr>
        <p:txBody>
          <a:bodyPr wrap="square">
            <a:spAutoFit/>
          </a:bodyPr>
          <a:lstStyle/>
          <a:p>
            <a:pPr>
              <a:defRPr sz="900" b="0">
                <a:solidFill>
                  <a:srgbClr val="64748B"/>
                </a:solidFill>
                <a:latin typeface="Aptos"/>
              </a:defRPr>
            </a:pPr>
            <a:r>
              <a:t>Bodh Ventures | contactus@bodhventures.com</a:t>
            </a:r>
          </a:p>
        </p:txBody>
      </p:sp>
      <p:sp>
        <p:nvSpPr>
          <p:cNvPr id="23" name="TextBox 22"/>
          <p:cNvSpPr txBox="1"/>
          <p:nvPr/>
        </p:nvSpPr>
        <p:spPr>
          <a:xfrm>
            <a:off x="11384280" y="6446520"/>
            <a:ext cx="365760" cy="228600"/>
          </a:xfrm>
          <a:prstGeom prst="rect">
            <a:avLst/>
          </a:prstGeom>
          <a:noFill/>
        </p:spPr>
        <p:txBody>
          <a:bodyPr wrap="square">
            <a:spAutoFit/>
          </a:bodyPr>
          <a:lstStyle/>
          <a:p>
            <a:pPr algn="r">
              <a:defRPr sz="900" b="0">
                <a:solidFill>
                  <a:srgbClr val="64748B"/>
                </a:solidFill>
                <a:latin typeface="Aptos"/>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